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Josefin Sans Bold" charset="1" panose="00000800000000000000"/>
      <p:regular r:id="rId26"/>
    </p:embeddedFont>
    <p:embeddedFont>
      <p:font typeface="Josefin Sans" charset="1" panose="00000500000000000000"/>
      <p:regular r:id="rId27"/>
    </p:embeddedFont>
    <p:embeddedFont>
      <p:font typeface="Josefin Sans Italics" charset="1" panose="000005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12" Target="../media/image23.png" Type="http://schemas.openxmlformats.org/officeDocument/2006/relationships/image"/><Relationship Id="rId13" Target="../media/image24.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182834" y="-192174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03834" y="1790711"/>
            <a:ext cx="1194327" cy="2586142"/>
          </a:xfrm>
          <a:custGeom>
            <a:avLst/>
            <a:gdLst/>
            <a:ahLst/>
            <a:cxnLst/>
            <a:rect r="r" b="b" t="t" l="l"/>
            <a:pathLst>
              <a:path h="2586142" w="1194327">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2095190" y="2021154"/>
            <a:ext cx="5357753" cy="5591583"/>
          </a:xfrm>
          <a:custGeom>
            <a:avLst/>
            <a:gdLst/>
            <a:ahLst/>
            <a:cxnLst/>
            <a:rect r="r" b="b" t="t" l="l"/>
            <a:pathLst>
              <a:path h="5591583" w="535775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47148" y="1264426"/>
            <a:ext cx="3144039" cy="2440918"/>
          </a:xfrm>
          <a:custGeom>
            <a:avLst/>
            <a:gdLst/>
            <a:ahLst/>
            <a:cxnLst/>
            <a:rect r="r" b="b" t="t" l="l"/>
            <a:pathLst>
              <a:path h="2440918" w="3144039">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624872" y="5005800"/>
            <a:ext cx="1894295" cy="4252500"/>
          </a:xfrm>
          <a:custGeom>
            <a:avLst/>
            <a:gdLst/>
            <a:ahLst/>
            <a:cxnLst/>
            <a:rect r="r" b="b" t="t" l="l"/>
            <a:pathLst>
              <a:path h="4252500" w="1894295">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4011803" y="7612736"/>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8" id="8"/>
          <p:cNvSpPr txBox="true"/>
          <p:nvPr/>
        </p:nvSpPr>
        <p:spPr>
          <a:xfrm rot="0">
            <a:off x="8902445" y="2226033"/>
            <a:ext cx="8217084" cy="3629659"/>
          </a:xfrm>
          <a:prstGeom prst="rect">
            <a:avLst/>
          </a:prstGeom>
        </p:spPr>
        <p:txBody>
          <a:bodyPr anchor="t" rtlCol="false" tIns="0" lIns="0" bIns="0" rIns="0">
            <a:spAutoFit/>
          </a:bodyPr>
          <a:lstStyle/>
          <a:p>
            <a:pPr algn="l">
              <a:lnSpc>
                <a:spcPts val="9519"/>
              </a:lnSpc>
            </a:pPr>
            <a:r>
              <a:rPr lang="en-US" sz="8499" b="true">
                <a:solidFill>
                  <a:srgbClr val="F7B4A7"/>
                </a:solidFill>
                <a:latin typeface="Josefin Sans Bold"/>
                <a:ea typeface="Josefin Sans Bold"/>
                <a:cs typeface="Josefin Sans Bold"/>
                <a:sym typeface="Josefin Sans Bold"/>
              </a:rPr>
              <a:t>IMAGE RETRIEVAL FROM TEXT</a:t>
            </a:r>
          </a:p>
        </p:txBody>
      </p:sp>
      <p:sp>
        <p:nvSpPr>
          <p:cNvPr name="TextBox 9" id="9"/>
          <p:cNvSpPr txBox="true"/>
          <p:nvPr/>
        </p:nvSpPr>
        <p:spPr>
          <a:xfrm rot="0">
            <a:off x="8902445" y="1281378"/>
            <a:ext cx="8217084" cy="854077"/>
          </a:xfrm>
          <a:prstGeom prst="rect">
            <a:avLst/>
          </a:prstGeom>
        </p:spPr>
        <p:txBody>
          <a:bodyPr anchor="t" rtlCol="false" tIns="0" lIns="0" bIns="0" rIns="0">
            <a:spAutoFit/>
          </a:bodyPr>
          <a:lstStyle/>
          <a:p>
            <a:pPr algn="l">
              <a:lnSpc>
                <a:spcPts val="6999"/>
              </a:lnSpc>
            </a:pPr>
            <a:r>
              <a:rPr lang="en-US" b="true" sz="4999" spc="929">
                <a:solidFill>
                  <a:srgbClr val="94DDDE"/>
                </a:solidFill>
                <a:latin typeface="Josefin Sans Bold"/>
                <a:ea typeface="Josefin Sans Bold"/>
                <a:cs typeface="Josefin Sans Bold"/>
                <a:sym typeface="Josefin Sans Bold"/>
              </a:rPr>
              <a:t>ĐỀ TÀI</a:t>
            </a:r>
          </a:p>
        </p:txBody>
      </p:sp>
      <p:sp>
        <p:nvSpPr>
          <p:cNvPr name="TextBox 10" id="10"/>
          <p:cNvSpPr txBox="true"/>
          <p:nvPr/>
        </p:nvSpPr>
        <p:spPr>
          <a:xfrm rot="0">
            <a:off x="8993586" y="5779492"/>
            <a:ext cx="8217084" cy="3590290"/>
          </a:xfrm>
          <a:prstGeom prst="rect">
            <a:avLst/>
          </a:prstGeom>
        </p:spPr>
        <p:txBody>
          <a:bodyPr anchor="t" rtlCol="false" tIns="0" lIns="0" bIns="0" rIns="0">
            <a:spAutoFit/>
          </a:bodyPr>
          <a:lstStyle/>
          <a:p>
            <a:pPr algn="l">
              <a:lnSpc>
                <a:spcPts val="4759"/>
              </a:lnSpc>
            </a:pPr>
            <a:r>
              <a:rPr lang="en-US" sz="3399">
                <a:solidFill>
                  <a:srgbClr val="94DDDE"/>
                </a:solidFill>
                <a:latin typeface="Josefin Sans"/>
                <a:ea typeface="Josefin Sans"/>
                <a:cs typeface="Josefin Sans"/>
                <a:sym typeface="Josefin Sans"/>
              </a:rPr>
              <a:t>Lớp: CS336.P12 </a:t>
            </a:r>
          </a:p>
          <a:p>
            <a:pPr algn="l">
              <a:lnSpc>
                <a:spcPts val="4759"/>
              </a:lnSpc>
            </a:pPr>
            <a:r>
              <a:rPr lang="en-US" sz="3399">
                <a:solidFill>
                  <a:srgbClr val="94DDDE"/>
                </a:solidFill>
                <a:latin typeface="Josefin Sans"/>
                <a:ea typeface="Josefin Sans"/>
                <a:cs typeface="Josefin Sans"/>
                <a:sym typeface="Josefin Sans"/>
              </a:rPr>
              <a:t>Giảng viên: Đỗ Văn Tiến</a:t>
            </a:r>
          </a:p>
          <a:p>
            <a:pPr algn="l">
              <a:lnSpc>
                <a:spcPts val="4759"/>
              </a:lnSpc>
            </a:pPr>
            <a:r>
              <a:rPr lang="en-US" sz="3399">
                <a:solidFill>
                  <a:srgbClr val="94DDDE"/>
                </a:solidFill>
                <a:latin typeface="Josefin Sans"/>
                <a:ea typeface="Josefin Sans"/>
                <a:cs typeface="Josefin Sans"/>
                <a:sym typeface="Josefin Sans"/>
              </a:rPr>
              <a:t>Thành viên nhóm:</a:t>
            </a:r>
          </a:p>
          <a:p>
            <a:pPr algn="l">
              <a:lnSpc>
                <a:spcPts val="4759"/>
              </a:lnSpc>
            </a:pPr>
            <a:r>
              <a:rPr lang="en-US" sz="3399">
                <a:solidFill>
                  <a:srgbClr val="94DDDE"/>
                </a:solidFill>
                <a:latin typeface="Josefin Sans"/>
                <a:ea typeface="Josefin Sans"/>
                <a:cs typeface="Josefin Sans"/>
                <a:sym typeface="Josefin Sans"/>
              </a:rPr>
              <a:t>          Nguyễn Vẹn Toàn - 22521492</a:t>
            </a:r>
          </a:p>
          <a:p>
            <a:pPr algn="l">
              <a:lnSpc>
                <a:spcPts val="4759"/>
              </a:lnSpc>
            </a:pPr>
            <a:r>
              <a:rPr lang="en-US" sz="3399">
                <a:solidFill>
                  <a:srgbClr val="94DDDE"/>
                </a:solidFill>
                <a:latin typeface="Josefin Sans"/>
                <a:ea typeface="Josefin Sans"/>
                <a:cs typeface="Josefin Sans"/>
                <a:sym typeface="Josefin Sans"/>
              </a:rPr>
              <a:t>          Đào Văn Tuân - 22521599</a:t>
            </a:r>
          </a:p>
          <a:p>
            <a:pPr algn="l">
              <a:lnSpc>
                <a:spcPts val="4760"/>
              </a:lnSpc>
            </a:pPr>
            <a:r>
              <a:rPr lang="en-US" sz="3400">
                <a:solidFill>
                  <a:srgbClr val="94DDDE"/>
                </a:solidFill>
                <a:latin typeface="Josefin Sans"/>
                <a:ea typeface="Josefin Sans"/>
                <a:cs typeface="Josefin Sans"/>
                <a:sym typeface="Josefin Sans"/>
              </a:rPr>
              <a:t>          Vũ Anh Tuấn - 22521614</a:t>
            </a:r>
          </a:p>
        </p:txBody>
      </p:sp>
      <p:sp>
        <p:nvSpPr>
          <p:cNvPr name="TextBox 11" id="11"/>
          <p:cNvSpPr txBox="true"/>
          <p:nvPr/>
        </p:nvSpPr>
        <p:spPr>
          <a:xfrm rot="0">
            <a:off x="0" y="9398356"/>
            <a:ext cx="888255" cy="880110"/>
          </a:xfrm>
          <a:prstGeom prst="rect">
            <a:avLst/>
          </a:prstGeom>
        </p:spPr>
        <p:txBody>
          <a:bodyPr anchor="t" rtlCol="false" tIns="0" lIns="0" bIns="0" rIns="0">
            <a:spAutoFit/>
          </a:bodyPr>
          <a:lstStyle/>
          <a:p>
            <a:pPr algn="ctr">
              <a:lnSpc>
                <a:spcPts val="6720"/>
              </a:lnSpc>
            </a:pPr>
            <a:r>
              <a:rPr lang="en-US" sz="6000" b="true">
                <a:solidFill>
                  <a:srgbClr val="00BF63"/>
                </a:solidFill>
                <a:latin typeface="Josefin Sans Bold"/>
                <a:ea typeface="Josefin Sans Bold"/>
                <a:cs typeface="Josefin Sans Bold"/>
                <a:sym typeface="Josefin Sans Bold"/>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851762" y="1107504"/>
            <a:ext cx="3489749" cy="2861594"/>
          </a:xfrm>
          <a:custGeom>
            <a:avLst/>
            <a:gdLst/>
            <a:ahLst/>
            <a:cxnLst/>
            <a:rect r="r" b="b" t="t" l="l"/>
            <a:pathLst>
              <a:path h="2861594" w="3489749">
                <a:moveTo>
                  <a:pt x="0" y="0"/>
                </a:moveTo>
                <a:lnTo>
                  <a:pt x="3489749" y="0"/>
                </a:lnTo>
                <a:lnTo>
                  <a:pt x="3489749" y="2861593"/>
                </a:lnTo>
                <a:lnTo>
                  <a:pt x="0" y="2861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0793" y="4342477"/>
            <a:ext cx="4618653" cy="4114800"/>
          </a:xfrm>
          <a:custGeom>
            <a:avLst/>
            <a:gdLst/>
            <a:ahLst/>
            <a:cxnLst/>
            <a:rect r="r" b="b" t="t" l="l"/>
            <a:pathLst>
              <a:path h="4114800" w="4618653">
                <a:moveTo>
                  <a:pt x="0" y="0"/>
                </a:moveTo>
                <a:lnTo>
                  <a:pt x="4618653" y="0"/>
                </a:lnTo>
                <a:lnTo>
                  <a:pt x="461865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815704" y="2006866"/>
            <a:ext cx="9443596" cy="3347720"/>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2B4B82"/>
                </a:solidFill>
                <a:latin typeface="Josefin Sans"/>
                <a:ea typeface="Josefin Sans"/>
                <a:cs typeface="Josefin Sans"/>
                <a:sym typeface="Josefin Sans"/>
              </a:rPr>
              <a:t>Học trên dữ liệu không gắn nhãn, linh hoạt với nhiều tác vụ.</a:t>
            </a:r>
          </a:p>
          <a:p>
            <a:pPr algn="l" marL="690881" indent="-345440" lvl="1">
              <a:lnSpc>
                <a:spcPts val="4480"/>
              </a:lnSpc>
              <a:buFont typeface="Arial"/>
              <a:buChar char="•"/>
            </a:pPr>
            <a:r>
              <a:rPr lang="en-US" sz="3200">
                <a:solidFill>
                  <a:srgbClr val="2B4B82"/>
                </a:solidFill>
                <a:latin typeface="Josefin Sans"/>
                <a:ea typeface="Josefin Sans"/>
                <a:cs typeface="Josefin Sans"/>
                <a:sym typeface="Josefin Sans"/>
              </a:rPr>
              <a:t>Hiểu ngôn ngữ tự nhiên tốt, không cần fine-tuning.</a:t>
            </a:r>
          </a:p>
          <a:p>
            <a:pPr algn="l" marL="690881" indent="-345440" lvl="1">
              <a:lnSpc>
                <a:spcPts val="4480"/>
              </a:lnSpc>
              <a:buFont typeface="Arial"/>
              <a:buChar char="•"/>
            </a:pPr>
            <a:r>
              <a:rPr lang="en-US" sz="3200">
                <a:solidFill>
                  <a:srgbClr val="2B4B82"/>
                </a:solidFill>
                <a:latin typeface="Josefin Sans"/>
                <a:ea typeface="Josefin Sans"/>
                <a:cs typeface="Josefin Sans"/>
                <a:sym typeface="Josefin Sans"/>
              </a:rPr>
              <a:t>Ứng dụng zero-shot hiệu quả.</a:t>
            </a:r>
          </a:p>
          <a:p>
            <a:pPr algn="l">
              <a:lnSpc>
                <a:spcPts val="4480"/>
              </a:lnSpc>
            </a:pPr>
          </a:p>
        </p:txBody>
      </p:sp>
      <p:sp>
        <p:nvSpPr>
          <p:cNvPr name="TextBox 5" id="5"/>
          <p:cNvSpPr txBox="true"/>
          <p:nvPr/>
        </p:nvSpPr>
        <p:spPr>
          <a:xfrm rot="0">
            <a:off x="7815704" y="1147711"/>
            <a:ext cx="9285723" cy="821055"/>
          </a:xfrm>
          <a:prstGeom prst="rect">
            <a:avLst/>
          </a:prstGeom>
        </p:spPr>
        <p:txBody>
          <a:bodyPr anchor="t" rtlCol="false" tIns="0" lIns="0" bIns="0" rIns="0">
            <a:spAutoFit/>
          </a:bodyPr>
          <a:lstStyle/>
          <a:p>
            <a:pPr algn="l">
              <a:lnSpc>
                <a:spcPts val="6719"/>
              </a:lnSpc>
            </a:pPr>
            <a:r>
              <a:rPr lang="en-US" b="true" sz="4800">
                <a:solidFill>
                  <a:srgbClr val="2B4B82"/>
                </a:solidFill>
                <a:latin typeface="Josefin Sans Bold"/>
                <a:ea typeface="Josefin Sans Bold"/>
                <a:cs typeface="Josefin Sans Bold"/>
                <a:sym typeface="Josefin Sans Bold"/>
              </a:rPr>
              <a:t>ƯU ĐIỂM</a:t>
            </a:r>
          </a:p>
        </p:txBody>
      </p:sp>
      <p:sp>
        <p:nvSpPr>
          <p:cNvPr name="TextBox 6" id="6"/>
          <p:cNvSpPr txBox="true"/>
          <p:nvPr/>
        </p:nvSpPr>
        <p:spPr>
          <a:xfrm rot="0">
            <a:off x="7815704" y="5259336"/>
            <a:ext cx="9285723" cy="821055"/>
          </a:xfrm>
          <a:prstGeom prst="rect">
            <a:avLst/>
          </a:prstGeom>
        </p:spPr>
        <p:txBody>
          <a:bodyPr anchor="t" rtlCol="false" tIns="0" lIns="0" bIns="0" rIns="0">
            <a:spAutoFit/>
          </a:bodyPr>
          <a:lstStyle/>
          <a:p>
            <a:pPr algn="l">
              <a:lnSpc>
                <a:spcPts val="6719"/>
              </a:lnSpc>
            </a:pPr>
            <a:r>
              <a:rPr lang="en-US" sz="4800" b="true">
                <a:solidFill>
                  <a:srgbClr val="2B4B82"/>
                </a:solidFill>
                <a:latin typeface="Josefin Sans Bold"/>
                <a:ea typeface="Josefin Sans Bold"/>
                <a:cs typeface="Josefin Sans Bold"/>
                <a:sym typeface="Josefin Sans Bold"/>
              </a:rPr>
              <a:t>HẠN CHẾ</a:t>
            </a:r>
          </a:p>
        </p:txBody>
      </p:sp>
      <p:sp>
        <p:nvSpPr>
          <p:cNvPr name="TextBox 7" id="7"/>
          <p:cNvSpPr txBox="true"/>
          <p:nvPr/>
        </p:nvSpPr>
        <p:spPr>
          <a:xfrm rot="0">
            <a:off x="7815704" y="6342727"/>
            <a:ext cx="9443596" cy="2223770"/>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2B4B82"/>
                </a:solidFill>
                <a:latin typeface="Josefin Sans"/>
                <a:ea typeface="Josefin Sans"/>
                <a:cs typeface="Josefin Sans"/>
                <a:sym typeface="Josefin Sans"/>
              </a:rPr>
              <a:t>Phụ thuộc vào chất lượng dữ liệu huấn luyện (thiên vị).</a:t>
            </a:r>
          </a:p>
          <a:p>
            <a:pPr algn="l" marL="690881" indent="-345440" lvl="1">
              <a:lnSpc>
                <a:spcPts val="4480"/>
              </a:lnSpc>
              <a:buFont typeface="Arial"/>
              <a:buChar char="•"/>
            </a:pPr>
            <a:r>
              <a:rPr lang="en-US" sz="3200">
                <a:solidFill>
                  <a:srgbClr val="2B4B82"/>
                </a:solidFill>
                <a:latin typeface="Josefin Sans"/>
                <a:ea typeface="Josefin Sans"/>
                <a:cs typeface="Josefin Sans"/>
                <a:sym typeface="Josefin Sans"/>
              </a:rPr>
              <a:t>Yêu cầu tài nguyên cao, hạn chế ở ngôn ngữ không phổ biến.</a:t>
            </a:r>
          </a:p>
        </p:txBody>
      </p:sp>
      <p:sp>
        <p:nvSpPr>
          <p:cNvPr name="TextBox 8" id="8"/>
          <p:cNvSpPr txBox="true"/>
          <p:nvPr/>
        </p:nvSpPr>
        <p:spPr>
          <a:xfrm rot="0">
            <a:off x="0" y="9398356"/>
            <a:ext cx="888255" cy="880110"/>
          </a:xfrm>
          <a:prstGeom prst="rect">
            <a:avLst/>
          </a:prstGeom>
        </p:spPr>
        <p:txBody>
          <a:bodyPr anchor="t" rtlCol="false" tIns="0" lIns="0" bIns="0" rIns="0">
            <a:spAutoFit/>
          </a:bodyPr>
          <a:lstStyle/>
          <a:p>
            <a:pPr algn="ctr">
              <a:lnSpc>
                <a:spcPts val="6720"/>
              </a:lnSpc>
            </a:pPr>
            <a:r>
              <a:rPr lang="en-US" sz="6000" b="true">
                <a:solidFill>
                  <a:srgbClr val="00BF63"/>
                </a:solidFill>
                <a:latin typeface="Josefin Sans Bold"/>
                <a:ea typeface="Josefin Sans Bold"/>
                <a:cs typeface="Josefin Sans Bold"/>
                <a:sym typeface="Josefin Sans Bold"/>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1340275" y="3768171"/>
            <a:ext cx="10578305" cy="4565650"/>
          </a:xfrm>
          <a:prstGeom prst="rect">
            <a:avLst/>
          </a:prstGeom>
        </p:spPr>
        <p:txBody>
          <a:bodyPr anchor="t" rtlCol="false" tIns="0" lIns="0" bIns="0" rIns="0">
            <a:spAutoFit/>
          </a:bodyPr>
          <a:lstStyle/>
          <a:p>
            <a:pPr algn="l" marL="755646" indent="-377823" lvl="1">
              <a:lnSpc>
                <a:spcPts val="4549"/>
              </a:lnSpc>
              <a:buFont typeface="Arial"/>
              <a:buChar char="•"/>
            </a:pPr>
            <a:r>
              <a:rPr lang="en-US" sz="3499">
                <a:solidFill>
                  <a:srgbClr val="F7B4A7"/>
                </a:solidFill>
                <a:latin typeface="Josefin Sans"/>
                <a:ea typeface="Josefin Sans"/>
                <a:cs typeface="Josefin Sans"/>
                <a:sym typeface="Josefin Sans"/>
              </a:rPr>
              <a:t>M</a:t>
            </a:r>
            <a:r>
              <a:rPr lang="en-US" sz="3499">
                <a:solidFill>
                  <a:srgbClr val="F7B4A7"/>
                </a:solidFill>
                <a:latin typeface="Josefin Sans"/>
                <a:ea typeface="Josefin Sans"/>
                <a:cs typeface="Josefin Sans"/>
                <a:sym typeface="Josefin Sans"/>
              </a:rPr>
              <a:t>ô hình do Google AI phát triển, học các biểu diễn đa phương thức (multimodal representations) giữa văn bản và hình ảnh.</a:t>
            </a:r>
          </a:p>
          <a:p>
            <a:pPr algn="l">
              <a:lnSpc>
                <a:spcPts val="4549"/>
              </a:lnSpc>
            </a:pPr>
          </a:p>
          <a:p>
            <a:pPr algn="l" marL="755646" indent="-377823" lvl="1">
              <a:lnSpc>
                <a:spcPts val="4549"/>
              </a:lnSpc>
              <a:buFont typeface="Arial"/>
              <a:buChar char="•"/>
            </a:pPr>
            <a:r>
              <a:rPr lang="en-US" sz="3499">
                <a:solidFill>
                  <a:srgbClr val="F7B4A7"/>
                </a:solidFill>
                <a:latin typeface="Josefin Sans"/>
                <a:ea typeface="Josefin Sans"/>
                <a:cs typeface="Josefin Sans"/>
                <a:sym typeface="Josefin Sans"/>
              </a:rPr>
              <a:t>Mục tiêu: Tương tự CLIP, ALIGN tìm cách ánh xạ văn bản và hình ảnh vào cùng một không gian vector để tìm kiếm và khớp chính xác.</a:t>
            </a:r>
          </a:p>
          <a:p>
            <a:pPr algn="l">
              <a:lnSpc>
                <a:spcPts val="4549"/>
              </a:lnSpc>
            </a:pPr>
          </a:p>
        </p:txBody>
      </p:sp>
      <p:sp>
        <p:nvSpPr>
          <p:cNvPr name="Freeform 3" id="3"/>
          <p:cNvSpPr/>
          <p:nvPr/>
        </p:nvSpPr>
        <p:spPr>
          <a:xfrm flipH="false" flipV="false" rot="0">
            <a:off x="13191883" y="2292876"/>
            <a:ext cx="3662625" cy="5642699"/>
          </a:xfrm>
          <a:custGeom>
            <a:avLst/>
            <a:gdLst/>
            <a:ahLst/>
            <a:cxnLst/>
            <a:rect r="r" b="b" t="t" l="l"/>
            <a:pathLst>
              <a:path h="5642699" w="3662625">
                <a:moveTo>
                  <a:pt x="0" y="0"/>
                </a:moveTo>
                <a:lnTo>
                  <a:pt x="3662624" y="0"/>
                </a:lnTo>
                <a:lnTo>
                  <a:pt x="3662624" y="5642699"/>
                </a:lnTo>
                <a:lnTo>
                  <a:pt x="0" y="56426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40275" y="562113"/>
            <a:ext cx="3443362" cy="1730763"/>
            <a:chOff x="0" y="0"/>
            <a:chExt cx="4591149" cy="2307684"/>
          </a:xfrm>
        </p:grpSpPr>
        <p:sp>
          <p:nvSpPr>
            <p:cNvPr name="TextBox 5" id="5"/>
            <p:cNvSpPr txBox="true"/>
            <p:nvPr/>
          </p:nvSpPr>
          <p:spPr>
            <a:xfrm rot="0">
              <a:off x="0" y="190500"/>
              <a:ext cx="4591149" cy="1447800"/>
            </a:xfrm>
            <a:prstGeom prst="rect">
              <a:avLst/>
            </a:prstGeom>
          </p:spPr>
          <p:txBody>
            <a:bodyPr anchor="t" rtlCol="false" tIns="0" lIns="0" bIns="0" rIns="0">
              <a:spAutoFit/>
            </a:bodyPr>
            <a:lstStyle/>
            <a:p>
              <a:pPr algn="l">
                <a:lnSpc>
                  <a:spcPts val="7694"/>
                </a:lnSpc>
              </a:pPr>
              <a:r>
                <a:rPr lang="en-US" sz="8099" spc="-80" b="true">
                  <a:solidFill>
                    <a:srgbClr val="2B4B82"/>
                  </a:solidFill>
                  <a:latin typeface="Josefin Sans Bold"/>
                  <a:ea typeface="Josefin Sans Bold"/>
                  <a:cs typeface="Josefin Sans Bold"/>
                  <a:sym typeface="Josefin Sans Bold"/>
                </a:rPr>
                <a:t>CLIP</a:t>
              </a:r>
            </a:p>
          </p:txBody>
        </p:sp>
        <p:sp>
          <p:nvSpPr>
            <p:cNvPr name="TextBox 6" id="6"/>
            <p:cNvSpPr txBox="true"/>
            <p:nvPr/>
          </p:nvSpPr>
          <p:spPr>
            <a:xfrm rot="0">
              <a:off x="0" y="1689787"/>
              <a:ext cx="4591149" cy="620014"/>
            </a:xfrm>
            <a:prstGeom prst="rect">
              <a:avLst/>
            </a:prstGeom>
          </p:spPr>
          <p:txBody>
            <a:bodyPr anchor="t" rtlCol="false" tIns="0" lIns="0" bIns="0" rIns="0">
              <a:spAutoFit/>
            </a:bodyPr>
            <a:lstStyle/>
            <a:p>
              <a:pPr algn="l">
                <a:lnSpc>
                  <a:spcPts val="4055"/>
                </a:lnSpc>
              </a:pPr>
            </a:p>
          </p:txBody>
        </p:sp>
      </p:grpSp>
      <p:grpSp>
        <p:nvGrpSpPr>
          <p:cNvPr name="Group 7" id="7"/>
          <p:cNvGrpSpPr/>
          <p:nvPr/>
        </p:nvGrpSpPr>
        <p:grpSpPr>
          <a:xfrm rot="0">
            <a:off x="1340275" y="1902646"/>
            <a:ext cx="3843294" cy="1791085"/>
            <a:chOff x="0" y="0"/>
            <a:chExt cx="5124391" cy="2388113"/>
          </a:xfrm>
        </p:grpSpPr>
        <p:sp>
          <p:nvSpPr>
            <p:cNvPr name="TextBox 8" id="8"/>
            <p:cNvSpPr txBox="true"/>
            <p:nvPr/>
          </p:nvSpPr>
          <p:spPr>
            <a:xfrm rot="0">
              <a:off x="0" y="200025"/>
              <a:ext cx="5124391" cy="1518704"/>
            </a:xfrm>
            <a:prstGeom prst="rect">
              <a:avLst/>
            </a:prstGeom>
          </p:spPr>
          <p:txBody>
            <a:bodyPr anchor="t" rtlCol="false" tIns="0" lIns="0" bIns="0" rIns="0">
              <a:spAutoFit/>
            </a:bodyPr>
            <a:lstStyle/>
            <a:p>
              <a:pPr algn="l">
                <a:lnSpc>
                  <a:spcPts val="8074"/>
                </a:lnSpc>
              </a:pPr>
              <a:r>
                <a:rPr lang="en-US" sz="8499" spc="-84" b="true">
                  <a:solidFill>
                    <a:srgbClr val="F7B4A7"/>
                  </a:solidFill>
                  <a:latin typeface="Josefin Sans Bold"/>
                  <a:ea typeface="Josefin Sans Bold"/>
                  <a:cs typeface="Josefin Sans Bold"/>
                  <a:sym typeface="Josefin Sans Bold"/>
                </a:rPr>
                <a:t>ALIGN</a:t>
              </a:r>
            </a:p>
          </p:txBody>
        </p:sp>
        <p:sp>
          <p:nvSpPr>
            <p:cNvPr name="TextBox 9" id="9"/>
            <p:cNvSpPr txBox="true"/>
            <p:nvPr/>
          </p:nvSpPr>
          <p:spPr>
            <a:xfrm rot="0">
              <a:off x="0" y="1770216"/>
              <a:ext cx="5124391" cy="620014"/>
            </a:xfrm>
            <a:prstGeom prst="rect">
              <a:avLst/>
            </a:prstGeom>
          </p:spPr>
          <p:txBody>
            <a:bodyPr anchor="t" rtlCol="false" tIns="0" lIns="0" bIns="0" rIns="0">
              <a:spAutoFit/>
            </a:bodyPr>
            <a:lstStyle/>
            <a:p>
              <a:pPr algn="l">
                <a:lnSpc>
                  <a:spcPts val="4055"/>
                </a:lnSpc>
              </a:pPr>
            </a:p>
          </p:txBody>
        </p:sp>
      </p:grpSp>
      <p:sp>
        <p:nvSpPr>
          <p:cNvPr name="TextBox 10" id="10"/>
          <p:cNvSpPr txBox="true"/>
          <p:nvPr/>
        </p:nvSpPr>
        <p:spPr>
          <a:xfrm rot="0">
            <a:off x="0" y="9398356"/>
            <a:ext cx="888255" cy="880110"/>
          </a:xfrm>
          <a:prstGeom prst="rect">
            <a:avLst/>
          </a:prstGeom>
        </p:spPr>
        <p:txBody>
          <a:bodyPr anchor="t" rtlCol="false" tIns="0" lIns="0" bIns="0" rIns="0">
            <a:spAutoFit/>
          </a:bodyPr>
          <a:lstStyle/>
          <a:p>
            <a:pPr algn="ctr">
              <a:lnSpc>
                <a:spcPts val="6720"/>
              </a:lnSpc>
            </a:pPr>
            <a:r>
              <a:rPr lang="en-US" sz="6000" b="true">
                <a:solidFill>
                  <a:srgbClr val="00BF63"/>
                </a:solidFill>
                <a:latin typeface="Josefin Sans Bold"/>
                <a:ea typeface="Josefin Sans Bold"/>
                <a:cs typeface="Josefin Sans Bold"/>
                <a:sym typeface="Josefin Sans Bold"/>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888255" y="774784"/>
            <a:ext cx="7312205" cy="990600"/>
          </a:xfrm>
          <a:prstGeom prst="rect">
            <a:avLst/>
          </a:prstGeom>
        </p:spPr>
        <p:txBody>
          <a:bodyPr anchor="t" rtlCol="false" tIns="0" lIns="0" bIns="0" rIns="0">
            <a:spAutoFit/>
          </a:bodyPr>
          <a:lstStyle/>
          <a:p>
            <a:pPr algn="l">
              <a:lnSpc>
                <a:spcPts val="7679"/>
              </a:lnSpc>
            </a:pPr>
            <a:r>
              <a:rPr lang="en-US" sz="6399" b="true">
                <a:solidFill>
                  <a:srgbClr val="2B4B82"/>
                </a:solidFill>
                <a:latin typeface="Josefin Sans Bold"/>
                <a:ea typeface="Josefin Sans Bold"/>
                <a:cs typeface="Josefin Sans Bold"/>
                <a:sym typeface="Josefin Sans Bold"/>
              </a:rPr>
              <a:t>Kiến trúc</a:t>
            </a:r>
          </a:p>
        </p:txBody>
      </p:sp>
      <p:grpSp>
        <p:nvGrpSpPr>
          <p:cNvPr name="Group 3" id="3"/>
          <p:cNvGrpSpPr/>
          <p:nvPr/>
        </p:nvGrpSpPr>
        <p:grpSpPr>
          <a:xfrm rot="0">
            <a:off x="9057837" y="1279609"/>
            <a:ext cx="8201463" cy="2304952"/>
            <a:chOff x="0" y="0"/>
            <a:chExt cx="10935284" cy="3073269"/>
          </a:xfrm>
        </p:grpSpPr>
        <p:sp>
          <p:nvSpPr>
            <p:cNvPr name="TextBox 4" id="4"/>
            <p:cNvSpPr txBox="true"/>
            <p:nvPr/>
          </p:nvSpPr>
          <p:spPr>
            <a:xfrm rot="0">
              <a:off x="0" y="-57150"/>
              <a:ext cx="10935284" cy="622723"/>
            </a:xfrm>
            <a:prstGeom prst="rect">
              <a:avLst/>
            </a:prstGeom>
          </p:spPr>
          <p:txBody>
            <a:bodyPr anchor="t" rtlCol="false" tIns="0" lIns="0" bIns="0" rIns="0">
              <a:spAutoFit/>
            </a:bodyPr>
            <a:lstStyle/>
            <a:p>
              <a:pPr algn="l">
                <a:lnSpc>
                  <a:spcPts val="3919"/>
                </a:lnSpc>
              </a:pPr>
              <a:r>
                <a:rPr lang="en-US" sz="2800" b="true">
                  <a:solidFill>
                    <a:srgbClr val="31356E"/>
                  </a:solidFill>
                  <a:latin typeface="Josefin Sans Bold"/>
                  <a:ea typeface="Josefin Sans Bold"/>
                  <a:cs typeface="Josefin Sans Bold"/>
                  <a:sym typeface="Josefin Sans Bold"/>
                </a:rPr>
                <a:t>1. ENCODERS</a:t>
              </a:r>
            </a:p>
          </p:txBody>
        </p:sp>
        <p:sp>
          <p:nvSpPr>
            <p:cNvPr name="TextBox 5" id="5"/>
            <p:cNvSpPr txBox="true"/>
            <p:nvPr/>
          </p:nvSpPr>
          <p:spPr>
            <a:xfrm rot="0">
              <a:off x="0" y="872995"/>
              <a:ext cx="10935284" cy="222059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2B4B82"/>
                  </a:solidFill>
                  <a:latin typeface="Josefin Sans"/>
                  <a:ea typeface="Josefin Sans"/>
                  <a:cs typeface="Josefin Sans"/>
                  <a:sym typeface="Josefin Sans"/>
                </a:rPr>
                <a:t>Text Encoder: Sử dụng Transformer-based model như BERT hoặc các biến thể để mã hóa câu văn bản.</a:t>
              </a:r>
            </a:p>
            <a:p>
              <a:pPr algn="l" marL="518160" indent="-259080" lvl="1">
                <a:lnSpc>
                  <a:spcPts val="3359"/>
                </a:lnSpc>
                <a:buFont typeface="Arial"/>
                <a:buChar char="•"/>
              </a:pPr>
              <a:r>
                <a:rPr lang="en-US" sz="2400">
                  <a:solidFill>
                    <a:srgbClr val="2B4B82"/>
                  </a:solidFill>
                  <a:latin typeface="Josefin Sans"/>
                  <a:ea typeface="Josefin Sans"/>
                  <a:cs typeface="Josefin Sans"/>
                  <a:sym typeface="Josefin Sans"/>
                </a:rPr>
                <a:t>Image Encoder: Sử dụng EfficientNet hoặc các mạng CNN tiên tiến để trích xuất đặc trưng hình ảnh.</a:t>
              </a:r>
            </a:p>
          </p:txBody>
        </p:sp>
      </p:grpSp>
      <p:grpSp>
        <p:nvGrpSpPr>
          <p:cNvPr name="Group 6" id="6"/>
          <p:cNvGrpSpPr/>
          <p:nvPr/>
        </p:nvGrpSpPr>
        <p:grpSpPr>
          <a:xfrm rot="0">
            <a:off x="9057837" y="4241933"/>
            <a:ext cx="8201463" cy="2304952"/>
            <a:chOff x="0" y="0"/>
            <a:chExt cx="10935284" cy="3073269"/>
          </a:xfrm>
        </p:grpSpPr>
        <p:sp>
          <p:nvSpPr>
            <p:cNvPr name="TextBox 7" id="7"/>
            <p:cNvSpPr txBox="true"/>
            <p:nvPr/>
          </p:nvSpPr>
          <p:spPr>
            <a:xfrm rot="0">
              <a:off x="0" y="-57150"/>
              <a:ext cx="10935284" cy="622723"/>
            </a:xfrm>
            <a:prstGeom prst="rect">
              <a:avLst/>
            </a:prstGeom>
          </p:spPr>
          <p:txBody>
            <a:bodyPr anchor="t" rtlCol="false" tIns="0" lIns="0" bIns="0" rIns="0">
              <a:spAutoFit/>
            </a:bodyPr>
            <a:lstStyle/>
            <a:p>
              <a:pPr algn="l">
                <a:lnSpc>
                  <a:spcPts val="3919"/>
                </a:lnSpc>
              </a:pPr>
              <a:r>
                <a:rPr lang="en-US" sz="2800" b="true">
                  <a:solidFill>
                    <a:srgbClr val="31356E"/>
                  </a:solidFill>
                  <a:latin typeface="Josefin Sans Bold"/>
                  <a:ea typeface="Josefin Sans Bold"/>
                  <a:cs typeface="Josefin Sans Bold"/>
                  <a:sym typeface="Josefin Sans Bold"/>
                </a:rPr>
                <a:t>2. KHÔNG GIAN VECTOR CHUNG</a:t>
              </a:r>
            </a:p>
          </p:txBody>
        </p:sp>
        <p:sp>
          <p:nvSpPr>
            <p:cNvPr name="TextBox 8" id="8"/>
            <p:cNvSpPr txBox="true"/>
            <p:nvPr/>
          </p:nvSpPr>
          <p:spPr>
            <a:xfrm rot="0">
              <a:off x="0" y="872995"/>
              <a:ext cx="10935284" cy="222059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2B4B82"/>
                  </a:solidFill>
                  <a:latin typeface="Josefin Sans"/>
                  <a:ea typeface="Josefin Sans"/>
                  <a:cs typeface="Josefin Sans"/>
                  <a:sym typeface="Josefin Sans"/>
                </a:rPr>
                <a:t>Văn bản và hình ảnh sau khi mã hóa được ánh xạ vào cùng một không gian vector. Không gian này được học sao cho các cặp liên quan gần nhau nhất.</a:t>
              </a:r>
            </a:p>
            <a:p>
              <a:pPr algn="l">
                <a:lnSpc>
                  <a:spcPts val="3359"/>
                </a:lnSpc>
              </a:pPr>
            </a:p>
          </p:txBody>
        </p:sp>
      </p:grpSp>
      <p:grpSp>
        <p:nvGrpSpPr>
          <p:cNvPr name="Group 9" id="9"/>
          <p:cNvGrpSpPr/>
          <p:nvPr/>
        </p:nvGrpSpPr>
        <p:grpSpPr>
          <a:xfrm rot="0">
            <a:off x="9057837" y="6702438"/>
            <a:ext cx="8201463" cy="2304952"/>
            <a:chOff x="0" y="0"/>
            <a:chExt cx="10935284" cy="3073269"/>
          </a:xfrm>
        </p:grpSpPr>
        <p:sp>
          <p:nvSpPr>
            <p:cNvPr name="TextBox 10" id="10"/>
            <p:cNvSpPr txBox="true"/>
            <p:nvPr/>
          </p:nvSpPr>
          <p:spPr>
            <a:xfrm rot="0">
              <a:off x="0" y="-57150"/>
              <a:ext cx="10935284" cy="622723"/>
            </a:xfrm>
            <a:prstGeom prst="rect">
              <a:avLst/>
            </a:prstGeom>
          </p:spPr>
          <p:txBody>
            <a:bodyPr anchor="t" rtlCol="false" tIns="0" lIns="0" bIns="0" rIns="0">
              <a:spAutoFit/>
            </a:bodyPr>
            <a:lstStyle/>
            <a:p>
              <a:pPr algn="l">
                <a:lnSpc>
                  <a:spcPts val="3919"/>
                </a:lnSpc>
              </a:pPr>
              <a:r>
                <a:rPr lang="en-US" sz="2800" b="true">
                  <a:solidFill>
                    <a:srgbClr val="31356E"/>
                  </a:solidFill>
                  <a:latin typeface="Josefin Sans Bold"/>
                  <a:ea typeface="Josefin Sans Bold"/>
                  <a:cs typeface="Josefin Sans Bold"/>
                  <a:sym typeface="Josefin Sans Bold"/>
                </a:rPr>
                <a:t>3. LOSS FUNCTION</a:t>
              </a:r>
            </a:p>
          </p:txBody>
        </p:sp>
        <p:sp>
          <p:nvSpPr>
            <p:cNvPr name="TextBox 11" id="11"/>
            <p:cNvSpPr txBox="true"/>
            <p:nvPr/>
          </p:nvSpPr>
          <p:spPr>
            <a:xfrm rot="0">
              <a:off x="0" y="872995"/>
              <a:ext cx="10935284" cy="222059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2B4B82"/>
                  </a:solidFill>
                  <a:latin typeface="Josefin Sans"/>
                  <a:ea typeface="Josefin Sans"/>
                  <a:cs typeface="Josefin Sans"/>
                  <a:sym typeface="Josefin Sans"/>
                </a:rPr>
                <a:t>Tương tự CLIP, sử dụng Contrastive Loss để tối ưu hóa sự tương đồng giữa cặp vector đúng và giảm độ tương đồng của các cặp không liên quan.</a:t>
              </a:r>
            </a:p>
            <a:p>
              <a:pPr algn="l">
                <a:lnSpc>
                  <a:spcPts val="3359"/>
                </a:lnSpc>
              </a:pPr>
            </a:p>
          </p:txBody>
        </p:sp>
      </p:grpSp>
      <p:sp>
        <p:nvSpPr>
          <p:cNvPr name="TextBox 12" id="12"/>
          <p:cNvSpPr txBox="true"/>
          <p:nvPr/>
        </p:nvSpPr>
        <p:spPr>
          <a:xfrm rot="0">
            <a:off x="0" y="9398356"/>
            <a:ext cx="888255" cy="880110"/>
          </a:xfrm>
          <a:prstGeom prst="rect">
            <a:avLst/>
          </a:prstGeom>
        </p:spPr>
        <p:txBody>
          <a:bodyPr anchor="t" rtlCol="false" tIns="0" lIns="0" bIns="0" rIns="0">
            <a:spAutoFit/>
          </a:bodyPr>
          <a:lstStyle/>
          <a:p>
            <a:pPr algn="ctr">
              <a:lnSpc>
                <a:spcPts val="6720"/>
              </a:lnSpc>
            </a:pPr>
            <a:r>
              <a:rPr lang="en-US" sz="6000" b="true">
                <a:solidFill>
                  <a:srgbClr val="00BF63"/>
                </a:solidFill>
                <a:latin typeface="Josefin Sans Bold"/>
                <a:ea typeface="Josefin Sans Bold"/>
                <a:cs typeface="Josefin Sans Bold"/>
                <a:sym typeface="Josefin Sans Bold"/>
              </a:rPr>
              <a:t>12</a:t>
            </a:r>
          </a:p>
        </p:txBody>
      </p:sp>
      <p:sp>
        <p:nvSpPr>
          <p:cNvPr name="Freeform 13" id="13"/>
          <p:cNvSpPr/>
          <p:nvPr/>
        </p:nvSpPr>
        <p:spPr>
          <a:xfrm flipH="false" flipV="false" rot="0">
            <a:off x="1550762" y="2540301"/>
            <a:ext cx="4411239" cy="5206398"/>
          </a:xfrm>
          <a:custGeom>
            <a:avLst/>
            <a:gdLst/>
            <a:ahLst/>
            <a:cxnLst/>
            <a:rect r="r" b="b" t="t" l="l"/>
            <a:pathLst>
              <a:path h="5206398" w="4411239">
                <a:moveTo>
                  <a:pt x="0" y="0"/>
                </a:moveTo>
                <a:lnTo>
                  <a:pt x="4411239" y="0"/>
                </a:lnTo>
                <a:lnTo>
                  <a:pt x="4411239" y="5206398"/>
                </a:lnTo>
                <a:lnTo>
                  <a:pt x="0" y="5206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912767" cy="10287000"/>
          </a:xfrm>
          <a:custGeom>
            <a:avLst/>
            <a:gdLst/>
            <a:ahLst/>
            <a:cxnLst/>
            <a:rect r="r" b="b" t="t" l="l"/>
            <a:pathLst>
              <a:path h="10287000" w="6912767">
                <a:moveTo>
                  <a:pt x="0" y="0"/>
                </a:moveTo>
                <a:lnTo>
                  <a:pt x="6912767" y="0"/>
                </a:lnTo>
                <a:lnTo>
                  <a:pt x="6912767" y="10287000"/>
                </a:lnTo>
                <a:lnTo>
                  <a:pt x="0" y="10287000"/>
                </a:lnTo>
                <a:lnTo>
                  <a:pt x="0" y="0"/>
                </a:lnTo>
                <a:close/>
              </a:path>
            </a:pathLst>
          </a:custGeom>
          <a:blipFill>
            <a:blip r:embed="rId2"/>
            <a:stretch>
              <a:fillRect l="-26224" t="0" r="-96992" b="0"/>
            </a:stretch>
          </a:blipFill>
        </p:spPr>
      </p:sp>
      <p:sp>
        <p:nvSpPr>
          <p:cNvPr name="TextBox 3" id="3"/>
          <p:cNvSpPr txBox="true"/>
          <p:nvPr/>
        </p:nvSpPr>
        <p:spPr>
          <a:xfrm rot="0">
            <a:off x="7660175" y="1348562"/>
            <a:ext cx="9285723" cy="821055"/>
          </a:xfrm>
          <a:prstGeom prst="rect">
            <a:avLst/>
          </a:prstGeom>
        </p:spPr>
        <p:txBody>
          <a:bodyPr anchor="t" rtlCol="false" tIns="0" lIns="0" bIns="0" rIns="0">
            <a:spAutoFit/>
          </a:bodyPr>
          <a:lstStyle/>
          <a:p>
            <a:pPr algn="l">
              <a:lnSpc>
                <a:spcPts val="6719"/>
              </a:lnSpc>
            </a:pPr>
            <a:r>
              <a:rPr lang="en-US" b="true" sz="4800">
                <a:solidFill>
                  <a:srgbClr val="2B4B82"/>
                </a:solidFill>
                <a:latin typeface="Josefin Sans Bold"/>
                <a:ea typeface="Josefin Sans Bold"/>
                <a:cs typeface="Josefin Sans Bold"/>
                <a:sym typeface="Josefin Sans Bold"/>
              </a:rPr>
              <a:t>ƯU ĐIỂM</a:t>
            </a:r>
          </a:p>
        </p:txBody>
      </p:sp>
      <p:sp>
        <p:nvSpPr>
          <p:cNvPr name="TextBox 4" id="4"/>
          <p:cNvSpPr txBox="true"/>
          <p:nvPr/>
        </p:nvSpPr>
        <p:spPr>
          <a:xfrm rot="0">
            <a:off x="7660175" y="2112467"/>
            <a:ext cx="9443596" cy="2785745"/>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2B4B82"/>
                </a:solidFill>
                <a:latin typeface="Josefin Sans"/>
                <a:ea typeface="Josefin Sans"/>
                <a:cs typeface="Josefin Sans"/>
                <a:sym typeface="Josefin Sans"/>
              </a:rPr>
              <a:t>Học từ dữ liệu không gắn nhãn quy mô lớn.</a:t>
            </a:r>
          </a:p>
          <a:p>
            <a:pPr algn="l" marL="690881" indent="-345440" lvl="1">
              <a:lnSpc>
                <a:spcPts val="4480"/>
              </a:lnSpc>
              <a:buFont typeface="Arial"/>
              <a:buChar char="•"/>
            </a:pPr>
            <a:r>
              <a:rPr lang="en-US" sz="3200">
                <a:solidFill>
                  <a:srgbClr val="2B4B82"/>
                </a:solidFill>
                <a:latin typeface="Josefin Sans"/>
                <a:ea typeface="Josefin Sans"/>
                <a:cs typeface="Josefin Sans"/>
                <a:sym typeface="Josefin Sans"/>
              </a:rPr>
              <a:t>Hiệu quả trong zero-shot learning và xử lý ngôn ngữ tự nhiên.</a:t>
            </a:r>
          </a:p>
          <a:p>
            <a:pPr algn="l" marL="690881" indent="-345440" lvl="1">
              <a:lnSpc>
                <a:spcPts val="4480"/>
              </a:lnSpc>
              <a:buFont typeface="Arial"/>
              <a:buChar char="•"/>
            </a:pPr>
            <a:r>
              <a:rPr lang="en-US" sz="3200">
                <a:solidFill>
                  <a:srgbClr val="2B4B82"/>
                </a:solidFill>
                <a:latin typeface="Josefin Sans"/>
                <a:ea typeface="Josefin Sans"/>
                <a:cs typeface="Josefin Sans"/>
                <a:sym typeface="Josefin Sans"/>
              </a:rPr>
              <a:t>Ứng dụng đa dạng, khả năng mở rộng cao.</a:t>
            </a:r>
          </a:p>
          <a:p>
            <a:pPr algn="l">
              <a:lnSpc>
                <a:spcPts val="4480"/>
              </a:lnSpc>
            </a:pPr>
          </a:p>
        </p:txBody>
      </p:sp>
      <p:sp>
        <p:nvSpPr>
          <p:cNvPr name="TextBox 5" id="5"/>
          <p:cNvSpPr txBox="true"/>
          <p:nvPr/>
        </p:nvSpPr>
        <p:spPr>
          <a:xfrm rot="0">
            <a:off x="7660175" y="5048250"/>
            <a:ext cx="9285723" cy="821055"/>
          </a:xfrm>
          <a:prstGeom prst="rect">
            <a:avLst/>
          </a:prstGeom>
        </p:spPr>
        <p:txBody>
          <a:bodyPr anchor="t" rtlCol="false" tIns="0" lIns="0" bIns="0" rIns="0">
            <a:spAutoFit/>
          </a:bodyPr>
          <a:lstStyle/>
          <a:p>
            <a:pPr algn="l">
              <a:lnSpc>
                <a:spcPts val="6719"/>
              </a:lnSpc>
            </a:pPr>
            <a:r>
              <a:rPr lang="en-US" b="true" sz="4800">
                <a:solidFill>
                  <a:srgbClr val="2B4B82"/>
                </a:solidFill>
                <a:latin typeface="Josefin Sans Bold"/>
                <a:ea typeface="Josefin Sans Bold"/>
                <a:cs typeface="Josefin Sans Bold"/>
                <a:sym typeface="Josefin Sans Bold"/>
              </a:rPr>
              <a:t>HẠN CHẾ</a:t>
            </a:r>
          </a:p>
        </p:txBody>
      </p:sp>
      <p:sp>
        <p:nvSpPr>
          <p:cNvPr name="TextBox 6" id="6"/>
          <p:cNvSpPr txBox="true"/>
          <p:nvPr/>
        </p:nvSpPr>
        <p:spPr>
          <a:xfrm rot="0">
            <a:off x="7660175" y="6032569"/>
            <a:ext cx="9443596" cy="2785745"/>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2B4B82"/>
                </a:solidFill>
                <a:latin typeface="Josefin Sans"/>
                <a:ea typeface="Josefin Sans"/>
                <a:cs typeface="Josefin Sans"/>
                <a:sym typeface="Josefin Sans"/>
              </a:rPr>
              <a:t>Phụ thuộc vào chất lượng dữ liệu, dễ bị thiên vị.</a:t>
            </a:r>
          </a:p>
          <a:p>
            <a:pPr algn="l" marL="690881" indent="-345440" lvl="1">
              <a:lnSpc>
                <a:spcPts val="4480"/>
              </a:lnSpc>
              <a:buFont typeface="Arial"/>
              <a:buChar char="•"/>
            </a:pPr>
            <a:r>
              <a:rPr lang="en-US" sz="3200">
                <a:solidFill>
                  <a:srgbClr val="2B4B82"/>
                </a:solidFill>
                <a:latin typeface="Josefin Sans"/>
                <a:ea typeface="Josefin Sans"/>
                <a:cs typeface="Josefin Sans"/>
                <a:sym typeface="Josefin Sans"/>
              </a:rPr>
              <a:t>Yêu cầu tài nguyên lớn, hiệu suất giảm với ngôn ngữ ít phổ biến.</a:t>
            </a:r>
          </a:p>
          <a:p>
            <a:pPr algn="l" marL="690881" indent="-345440" lvl="1">
              <a:lnSpc>
                <a:spcPts val="4480"/>
              </a:lnSpc>
              <a:buFont typeface="Arial"/>
              <a:buChar char="•"/>
            </a:pPr>
            <a:r>
              <a:rPr lang="en-US" sz="3200">
                <a:solidFill>
                  <a:srgbClr val="2B4B82"/>
                </a:solidFill>
                <a:latin typeface="Josefin Sans"/>
                <a:ea typeface="Josefin Sans"/>
                <a:cs typeface="Josefin Sans"/>
                <a:sym typeface="Josefin Sans"/>
              </a:rPr>
              <a:t>Không tối ưu cho tác vụ chuyên biệt.</a:t>
            </a:r>
          </a:p>
          <a:p>
            <a:pPr algn="l">
              <a:lnSpc>
                <a:spcPts val="4480"/>
              </a:lnSpc>
            </a:pPr>
          </a:p>
        </p:txBody>
      </p:sp>
      <p:sp>
        <p:nvSpPr>
          <p:cNvPr name="TextBox 7" id="7"/>
          <p:cNvSpPr txBox="true"/>
          <p:nvPr/>
        </p:nvSpPr>
        <p:spPr>
          <a:xfrm rot="0">
            <a:off x="17399745" y="9406890"/>
            <a:ext cx="888255" cy="880110"/>
          </a:xfrm>
          <a:prstGeom prst="rect">
            <a:avLst/>
          </a:prstGeom>
        </p:spPr>
        <p:txBody>
          <a:bodyPr anchor="t" rtlCol="false" tIns="0" lIns="0" bIns="0" rIns="0">
            <a:spAutoFit/>
          </a:bodyPr>
          <a:lstStyle/>
          <a:p>
            <a:pPr algn="ctr">
              <a:lnSpc>
                <a:spcPts val="6720"/>
              </a:lnSpc>
            </a:pPr>
            <a:r>
              <a:rPr lang="en-US" sz="6000" b="true">
                <a:solidFill>
                  <a:srgbClr val="00BF63"/>
                </a:solidFill>
                <a:latin typeface="Josefin Sans Bold"/>
                <a:ea typeface="Josefin Sans Bold"/>
                <a:cs typeface="Josefin Sans Bold"/>
                <a:sym typeface="Josefin Sans Bold"/>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5567840" y="5075993"/>
            <a:ext cx="11691460" cy="1204592"/>
          </a:xfrm>
          <a:prstGeom prst="rect">
            <a:avLst/>
          </a:prstGeom>
        </p:spPr>
        <p:txBody>
          <a:bodyPr anchor="t" rtlCol="false" tIns="0" lIns="0" bIns="0" rIns="0">
            <a:spAutoFit/>
          </a:bodyPr>
          <a:lstStyle/>
          <a:p>
            <a:pPr algn="ctr">
              <a:lnSpc>
                <a:spcPts val="9264"/>
              </a:lnSpc>
            </a:pPr>
            <a:r>
              <a:rPr lang="en-US" b="true" sz="8499">
                <a:solidFill>
                  <a:srgbClr val="94DDDE"/>
                </a:solidFill>
                <a:latin typeface="Josefin Sans Bold"/>
                <a:ea typeface="Josefin Sans Bold"/>
                <a:cs typeface="Josefin Sans Bold"/>
                <a:sym typeface="Josefin Sans Bold"/>
              </a:rPr>
              <a:t>QUY TRÌNH</a:t>
            </a:r>
          </a:p>
        </p:txBody>
      </p:sp>
      <p:sp>
        <p:nvSpPr>
          <p:cNvPr name="Freeform 3" id="3"/>
          <p:cNvSpPr/>
          <p:nvPr/>
        </p:nvSpPr>
        <p:spPr>
          <a:xfrm flipH="false" flipV="false" rot="0">
            <a:off x="4610774" y="1441513"/>
            <a:ext cx="2645731" cy="1625922"/>
          </a:xfrm>
          <a:custGeom>
            <a:avLst/>
            <a:gdLst/>
            <a:ahLst/>
            <a:cxnLst/>
            <a:rect r="r" b="b" t="t" l="l"/>
            <a:pathLst>
              <a:path h="1625922" w="2645731">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79313" y="5316566"/>
            <a:ext cx="5758626" cy="4114800"/>
          </a:xfrm>
          <a:custGeom>
            <a:avLst/>
            <a:gdLst/>
            <a:ahLst/>
            <a:cxnLst/>
            <a:rect r="r" b="b" t="t" l="l"/>
            <a:pathLst>
              <a:path h="4114800" w="5758626">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340312" y="-1788377"/>
            <a:ext cx="1491622" cy="3229890"/>
          </a:xfrm>
          <a:custGeom>
            <a:avLst/>
            <a:gdLst/>
            <a:ahLst/>
            <a:cxnLst/>
            <a:rect r="r" b="b" t="t" l="l"/>
            <a:pathLst>
              <a:path h="3229890" w="1491622">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242167" y="-1536821"/>
            <a:ext cx="3748344" cy="3073642"/>
          </a:xfrm>
          <a:custGeom>
            <a:avLst/>
            <a:gdLst/>
            <a:ahLst/>
            <a:cxnLst/>
            <a:rect r="r" b="b" t="t" l="l"/>
            <a:pathLst>
              <a:path h="3073642" w="3748344">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566643" y="-2441088"/>
            <a:ext cx="4317873" cy="5892879"/>
          </a:xfrm>
          <a:custGeom>
            <a:avLst/>
            <a:gdLst/>
            <a:ahLst/>
            <a:cxnLst/>
            <a:rect r="r" b="b" t="t" l="l"/>
            <a:pathLst>
              <a:path h="5892879" w="4317873">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true" flipV="false" rot="0">
            <a:off x="1742874" y="3067435"/>
            <a:ext cx="4597438" cy="2842053"/>
          </a:xfrm>
          <a:custGeom>
            <a:avLst/>
            <a:gdLst/>
            <a:ahLst/>
            <a:cxnLst/>
            <a:rect r="r" b="b" t="t" l="l"/>
            <a:pathLst>
              <a:path h="2842053" w="4597438">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0" y="9398356"/>
            <a:ext cx="888255" cy="880110"/>
          </a:xfrm>
          <a:prstGeom prst="rect">
            <a:avLst/>
          </a:prstGeom>
        </p:spPr>
        <p:txBody>
          <a:bodyPr anchor="t" rtlCol="false" tIns="0" lIns="0" bIns="0" rIns="0">
            <a:spAutoFit/>
          </a:bodyPr>
          <a:lstStyle/>
          <a:p>
            <a:pPr algn="ctr">
              <a:lnSpc>
                <a:spcPts val="6720"/>
              </a:lnSpc>
            </a:pPr>
            <a:r>
              <a:rPr lang="en-US" sz="6000" b="true">
                <a:solidFill>
                  <a:srgbClr val="00BF63"/>
                </a:solidFill>
                <a:latin typeface="Josefin Sans Bold"/>
                <a:ea typeface="Josefin Sans Bold"/>
                <a:cs typeface="Josefin Sans Bold"/>
                <a:sym typeface="Josefin Sans Bold"/>
              </a:rPr>
              <a:t>14</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028700" y="1009650"/>
            <a:ext cx="16135350" cy="990600"/>
          </a:xfrm>
          <a:prstGeom prst="rect">
            <a:avLst/>
          </a:prstGeom>
        </p:spPr>
        <p:txBody>
          <a:bodyPr anchor="t" rtlCol="false" tIns="0" lIns="0" bIns="0" rIns="0">
            <a:spAutoFit/>
          </a:bodyPr>
          <a:lstStyle/>
          <a:p>
            <a:pPr algn="ctr">
              <a:lnSpc>
                <a:spcPts val="7680"/>
              </a:lnSpc>
            </a:pPr>
            <a:r>
              <a:rPr lang="en-US" b="true" sz="6400">
                <a:solidFill>
                  <a:srgbClr val="2B4B82"/>
                </a:solidFill>
                <a:latin typeface="Josefin Sans Bold"/>
                <a:ea typeface="Josefin Sans Bold"/>
                <a:cs typeface="Josefin Sans Bold"/>
                <a:sym typeface="Josefin Sans Bold"/>
              </a:rPr>
              <a:t>QUY TRÌNH</a:t>
            </a:r>
          </a:p>
        </p:txBody>
      </p:sp>
      <p:sp>
        <p:nvSpPr>
          <p:cNvPr name="TextBox 3" id="3"/>
          <p:cNvSpPr txBox="true"/>
          <p:nvPr/>
        </p:nvSpPr>
        <p:spPr>
          <a:xfrm rot="0">
            <a:off x="4584432" y="4086380"/>
            <a:ext cx="2401669" cy="596900"/>
          </a:xfrm>
          <a:prstGeom prst="rect">
            <a:avLst/>
          </a:prstGeom>
        </p:spPr>
        <p:txBody>
          <a:bodyPr anchor="t" rtlCol="false" tIns="0" lIns="0" bIns="0" rIns="0">
            <a:spAutoFit/>
          </a:bodyPr>
          <a:lstStyle/>
          <a:p>
            <a:pPr algn="ctr">
              <a:lnSpc>
                <a:spcPts val="4899"/>
              </a:lnSpc>
            </a:pPr>
            <a:r>
              <a:rPr lang="en-US" b="true" sz="3499" spc="598">
                <a:solidFill>
                  <a:srgbClr val="2B4B82"/>
                </a:solidFill>
                <a:latin typeface="Josefin Sans Bold"/>
                <a:ea typeface="Josefin Sans Bold"/>
                <a:cs typeface="Josefin Sans Bold"/>
                <a:sym typeface="Josefin Sans Bold"/>
              </a:rPr>
              <a:t>BƯỚC</a:t>
            </a:r>
          </a:p>
        </p:txBody>
      </p:sp>
      <p:sp>
        <p:nvSpPr>
          <p:cNvPr name="TextBox 4" id="4"/>
          <p:cNvSpPr txBox="true"/>
          <p:nvPr/>
        </p:nvSpPr>
        <p:spPr>
          <a:xfrm rot="0">
            <a:off x="4772923" y="4716792"/>
            <a:ext cx="2401669" cy="2124075"/>
          </a:xfrm>
          <a:prstGeom prst="rect">
            <a:avLst/>
          </a:prstGeom>
        </p:spPr>
        <p:txBody>
          <a:bodyPr anchor="t" rtlCol="false" tIns="0" lIns="0" bIns="0" rIns="0">
            <a:spAutoFit/>
          </a:bodyPr>
          <a:lstStyle/>
          <a:p>
            <a:pPr algn="l">
              <a:lnSpc>
                <a:spcPts val="4200"/>
              </a:lnSpc>
            </a:pPr>
            <a:r>
              <a:rPr lang="en-US" sz="3000" b="true">
                <a:solidFill>
                  <a:srgbClr val="2B4B82"/>
                </a:solidFill>
                <a:latin typeface="Josefin Sans Bold"/>
                <a:ea typeface="Josefin Sans Bold"/>
                <a:cs typeface="Josefin Sans Bold"/>
                <a:sym typeface="Josefin Sans Bold"/>
              </a:rPr>
              <a:t>Tải mô hình pretrained CLIP hoặc ALIGN</a:t>
            </a:r>
          </a:p>
        </p:txBody>
      </p:sp>
      <p:sp>
        <p:nvSpPr>
          <p:cNvPr name="TextBox 5" id="5"/>
          <p:cNvSpPr txBox="true"/>
          <p:nvPr/>
        </p:nvSpPr>
        <p:spPr>
          <a:xfrm rot="0">
            <a:off x="1028700" y="4086380"/>
            <a:ext cx="2325363" cy="596900"/>
          </a:xfrm>
          <a:prstGeom prst="rect">
            <a:avLst/>
          </a:prstGeom>
        </p:spPr>
        <p:txBody>
          <a:bodyPr anchor="t" rtlCol="false" tIns="0" lIns="0" bIns="0" rIns="0">
            <a:spAutoFit/>
          </a:bodyPr>
          <a:lstStyle/>
          <a:p>
            <a:pPr algn="ctr">
              <a:lnSpc>
                <a:spcPts val="4899"/>
              </a:lnSpc>
            </a:pPr>
            <a:r>
              <a:rPr lang="en-US" b="true" sz="3499" spc="598">
                <a:solidFill>
                  <a:srgbClr val="2B4B82"/>
                </a:solidFill>
                <a:latin typeface="Josefin Sans Bold"/>
                <a:ea typeface="Josefin Sans Bold"/>
                <a:cs typeface="Josefin Sans Bold"/>
                <a:sym typeface="Josefin Sans Bold"/>
              </a:rPr>
              <a:t>BƯỚC</a:t>
            </a:r>
          </a:p>
        </p:txBody>
      </p:sp>
      <p:sp>
        <p:nvSpPr>
          <p:cNvPr name="TextBox 6" id="6"/>
          <p:cNvSpPr txBox="true"/>
          <p:nvPr/>
        </p:nvSpPr>
        <p:spPr>
          <a:xfrm rot="0">
            <a:off x="1028700" y="4772319"/>
            <a:ext cx="2325363" cy="1057275"/>
          </a:xfrm>
          <a:prstGeom prst="rect">
            <a:avLst/>
          </a:prstGeom>
        </p:spPr>
        <p:txBody>
          <a:bodyPr anchor="t" rtlCol="false" tIns="0" lIns="0" bIns="0" rIns="0">
            <a:spAutoFit/>
          </a:bodyPr>
          <a:lstStyle/>
          <a:p>
            <a:pPr algn="ctr">
              <a:lnSpc>
                <a:spcPts val="4200"/>
              </a:lnSpc>
            </a:pPr>
            <a:r>
              <a:rPr lang="en-US" b="true" sz="3000">
                <a:solidFill>
                  <a:srgbClr val="2B4B82"/>
                </a:solidFill>
                <a:latin typeface="Josefin Sans Bold"/>
                <a:ea typeface="Josefin Sans Bold"/>
                <a:cs typeface="Josefin Sans Bold"/>
                <a:sym typeface="Josefin Sans Bold"/>
              </a:rPr>
              <a:t>Chuẩn bị dữ liệu</a:t>
            </a:r>
          </a:p>
        </p:txBody>
      </p:sp>
      <p:sp>
        <p:nvSpPr>
          <p:cNvPr name="TextBox 7" id="7"/>
          <p:cNvSpPr txBox="true"/>
          <p:nvPr/>
        </p:nvSpPr>
        <p:spPr>
          <a:xfrm rot="0">
            <a:off x="7819046" y="4086380"/>
            <a:ext cx="2459408" cy="596900"/>
          </a:xfrm>
          <a:prstGeom prst="rect">
            <a:avLst/>
          </a:prstGeom>
        </p:spPr>
        <p:txBody>
          <a:bodyPr anchor="t" rtlCol="false" tIns="0" lIns="0" bIns="0" rIns="0">
            <a:spAutoFit/>
          </a:bodyPr>
          <a:lstStyle/>
          <a:p>
            <a:pPr algn="ctr">
              <a:lnSpc>
                <a:spcPts val="4899"/>
              </a:lnSpc>
            </a:pPr>
            <a:r>
              <a:rPr lang="en-US" b="true" sz="3499" spc="598">
                <a:solidFill>
                  <a:srgbClr val="2B4B82"/>
                </a:solidFill>
                <a:latin typeface="Josefin Sans Bold"/>
                <a:ea typeface="Josefin Sans Bold"/>
                <a:cs typeface="Josefin Sans Bold"/>
                <a:sym typeface="Josefin Sans Bold"/>
              </a:rPr>
              <a:t>BƯỚC</a:t>
            </a:r>
          </a:p>
        </p:txBody>
      </p:sp>
      <p:sp>
        <p:nvSpPr>
          <p:cNvPr name="TextBox 8" id="8"/>
          <p:cNvSpPr txBox="true"/>
          <p:nvPr/>
        </p:nvSpPr>
        <p:spPr>
          <a:xfrm rot="0">
            <a:off x="7819046" y="4846485"/>
            <a:ext cx="2459408" cy="1057275"/>
          </a:xfrm>
          <a:prstGeom prst="rect">
            <a:avLst/>
          </a:prstGeom>
        </p:spPr>
        <p:txBody>
          <a:bodyPr anchor="t" rtlCol="false" tIns="0" lIns="0" bIns="0" rIns="0">
            <a:spAutoFit/>
          </a:bodyPr>
          <a:lstStyle/>
          <a:p>
            <a:pPr algn="ctr">
              <a:lnSpc>
                <a:spcPts val="4200"/>
              </a:lnSpc>
            </a:pPr>
            <a:r>
              <a:rPr lang="en-US" b="true" sz="3000">
                <a:solidFill>
                  <a:srgbClr val="2B4B82"/>
                </a:solidFill>
                <a:latin typeface="Josefin Sans Bold"/>
                <a:ea typeface="Josefin Sans Bold"/>
                <a:cs typeface="Josefin Sans Bold"/>
                <a:sym typeface="Josefin Sans Bold"/>
              </a:rPr>
              <a:t>Tạo embedding</a:t>
            </a:r>
          </a:p>
        </p:txBody>
      </p:sp>
      <p:sp>
        <p:nvSpPr>
          <p:cNvPr name="TextBox 9" id="9"/>
          <p:cNvSpPr txBox="true"/>
          <p:nvPr/>
        </p:nvSpPr>
        <p:spPr>
          <a:xfrm rot="0">
            <a:off x="11266418" y="4086380"/>
            <a:ext cx="2680634" cy="596900"/>
          </a:xfrm>
          <a:prstGeom prst="rect">
            <a:avLst/>
          </a:prstGeom>
        </p:spPr>
        <p:txBody>
          <a:bodyPr anchor="t" rtlCol="false" tIns="0" lIns="0" bIns="0" rIns="0">
            <a:spAutoFit/>
          </a:bodyPr>
          <a:lstStyle/>
          <a:p>
            <a:pPr algn="ctr">
              <a:lnSpc>
                <a:spcPts val="4899"/>
              </a:lnSpc>
            </a:pPr>
            <a:r>
              <a:rPr lang="en-US" b="true" sz="3499" spc="598">
                <a:solidFill>
                  <a:srgbClr val="2B4B82"/>
                </a:solidFill>
                <a:latin typeface="Josefin Sans Bold"/>
                <a:ea typeface="Josefin Sans Bold"/>
                <a:cs typeface="Josefin Sans Bold"/>
                <a:sym typeface="Josefin Sans Bold"/>
              </a:rPr>
              <a:t>BƯỚC</a:t>
            </a:r>
          </a:p>
        </p:txBody>
      </p:sp>
      <p:sp>
        <p:nvSpPr>
          <p:cNvPr name="TextBox 10" id="10"/>
          <p:cNvSpPr txBox="true"/>
          <p:nvPr/>
        </p:nvSpPr>
        <p:spPr>
          <a:xfrm rot="0">
            <a:off x="11267559" y="4772180"/>
            <a:ext cx="2679493" cy="2657475"/>
          </a:xfrm>
          <a:prstGeom prst="rect">
            <a:avLst/>
          </a:prstGeom>
        </p:spPr>
        <p:txBody>
          <a:bodyPr anchor="t" rtlCol="false" tIns="0" lIns="0" bIns="0" rIns="0">
            <a:spAutoFit/>
          </a:bodyPr>
          <a:lstStyle/>
          <a:p>
            <a:pPr algn="l">
              <a:lnSpc>
                <a:spcPts val="4200"/>
              </a:lnSpc>
            </a:pPr>
            <a:r>
              <a:rPr lang="en-US" sz="3000" b="true">
                <a:solidFill>
                  <a:srgbClr val="2B4B82"/>
                </a:solidFill>
                <a:latin typeface="Josefin Sans Bold"/>
                <a:ea typeface="Josefin Sans Bold"/>
                <a:cs typeface="Josefin Sans Bold"/>
                <a:sym typeface="Josefin Sans Bold"/>
              </a:rPr>
              <a:t>Tính độ tương đồng (Similarity Matching)</a:t>
            </a:r>
          </a:p>
          <a:p>
            <a:pPr algn="l">
              <a:lnSpc>
                <a:spcPts val="4200"/>
              </a:lnSpc>
            </a:pPr>
          </a:p>
        </p:txBody>
      </p:sp>
      <p:sp>
        <p:nvSpPr>
          <p:cNvPr name="TextBox 11" id="11"/>
          <p:cNvSpPr txBox="true"/>
          <p:nvPr/>
        </p:nvSpPr>
        <p:spPr>
          <a:xfrm rot="0">
            <a:off x="14704642" y="4086380"/>
            <a:ext cx="2459408" cy="596900"/>
          </a:xfrm>
          <a:prstGeom prst="rect">
            <a:avLst/>
          </a:prstGeom>
        </p:spPr>
        <p:txBody>
          <a:bodyPr anchor="t" rtlCol="false" tIns="0" lIns="0" bIns="0" rIns="0">
            <a:spAutoFit/>
          </a:bodyPr>
          <a:lstStyle/>
          <a:p>
            <a:pPr algn="ctr">
              <a:lnSpc>
                <a:spcPts val="4899"/>
              </a:lnSpc>
            </a:pPr>
            <a:r>
              <a:rPr lang="en-US" b="true" sz="3499" spc="598">
                <a:solidFill>
                  <a:srgbClr val="2B4B82"/>
                </a:solidFill>
                <a:latin typeface="Josefin Sans Bold"/>
                <a:ea typeface="Josefin Sans Bold"/>
                <a:cs typeface="Josefin Sans Bold"/>
                <a:sym typeface="Josefin Sans Bold"/>
              </a:rPr>
              <a:t>BƯỚC</a:t>
            </a:r>
          </a:p>
        </p:txBody>
      </p:sp>
      <p:sp>
        <p:nvSpPr>
          <p:cNvPr name="TextBox 12" id="12"/>
          <p:cNvSpPr txBox="true"/>
          <p:nvPr/>
        </p:nvSpPr>
        <p:spPr>
          <a:xfrm rot="0">
            <a:off x="14704642" y="4846485"/>
            <a:ext cx="2459408" cy="1057275"/>
          </a:xfrm>
          <a:prstGeom prst="rect">
            <a:avLst/>
          </a:prstGeom>
        </p:spPr>
        <p:txBody>
          <a:bodyPr anchor="t" rtlCol="false" tIns="0" lIns="0" bIns="0" rIns="0">
            <a:spAutoFit/>
          </a:bodyPr>
          <a:lstStyle/>
          <a:p>
            <a:pPr algn="ctr">
              <a:lnSpc>
                <a:spcPts val="4200"/>
              </a:lnSpc>
            </a:pPr>
            <a:r>
              <a:rPr lang="en-US" b="true" sz="3000">
                <a:solidFill>
                  <a:srgbClr val="2B4B82"/>
                </a:solidFill>
                <a:latin typeface="Josefin Sans Bold"/>
                <a:ea typeface="Josefin Sans Bold"/>
                <a:cs typeface="Josefin Sans Bold"/>
                <a:sym typeface="Josefin Sans Bold"/>
              </a:rPr>
              <a:t>Trả về kết quả</a:t>
            </a:r>
          </a:p>
        </p:txBody>
      </p:sp>
      <p:grpSp>
        <p:nvGrpSpPr>
          <p:cNvPr name="Group 13" id="13"/>
          <p:cNvGrpSpPr/>
          <p:nvPr/>
        </p:nvGrpSpPr>
        <p:grpSpPr>
          <a:xfrm rot="0">
            <a:off x="2051969" y="3258915"/>
            <a:ext cx="14021736" cy="669290"/>
            <a:chOff x="0" y="0"/>
            <a:chExt cx="18695648" cy="892387"/>
          </a:xfrm>
        </p:grpSpPr>
        <p:sp>
          <p:nvSpPr>
            <p:cNvPr name="TextBox 14" id="14"/>
            <p:cNvSpPr txBox="true"/>
            <p:nvPr/>
          </p:nvSpPr>
          <p:spPr>
            <a:xfrm rot="0">
              <a:off x="0" y="-104775"/>
              <a:ext cx="804493" cy="998855"/>
            </a:xfrm>
            <a:prstGeom prst="rect">
              <a:avLst/>
            </a:prstGeom>
          </p:spPr>
          <p:txBody>
            <a:bodyPr anchor="t" rtlCol="false" tIns="0" lIns="0" bIns="0" rIns="0">
              <a:spAutoFit/>
            </a:bodyPr>
            <a:lstStyle/>
            <a:p>
              <a:pPr algn="ctr">
                <a:lnSpc>
                  <a:spcPts val="6160"/>
                </a:lnSpc>
              </a:pPr>
              <a:r>
                <a:rPr lang="en-US" b="true" sz="4400" spc="752">
                  <a:solidFill>
                    <a:srgbClr val="2B4B82"/>
                  </a:solidFill>
                  <a:latin typeface="Josefin Sans Bold"/>
                  <a:ea typeface="Josefin Sans Bold"/>
                  <a:cs typeface="Josefin Sans Bold"/>
                  <a:sym typeface="Josefin Sans Bold"/>
                </a:rPr>
                <a:t>1</a:t>
              </a:r>
            </a:p>
          </p:txBody>
        </p:sp>
        <p:sp>
          <p:nvSpPr>
            <p:cNvPr name="TextBox 15" id="15"/>
            <p:cNvSpPr txBox="true"/>
            <p:nvPr/>
          </p:nvSpPr>
          <p:spPr>
            <a:xfrm rot="0">
              <a:off x="4575484" y="-104775"/>
              <a:ext cx="804493" cy="998855"/>
            </a:xfrm>
            <a:prstGeom prst="rect">
              <a:avLst/>
            </a:prstGeom>
          </p:spPr>
          <p:txBody>
            <a:bodyPr anchor="t" rtlCol="false" tIns="0" lIns="0" bIns="0" rIns="0">
              <a:spAutoFit/>
            </a:bodyPr>
            <a:lstStyle/>
            <a:p>
              <a:pPr algn="ctr">
                <a:lnSpc>
                  <a:spcPts val="6160"/>
                </a:lnSpc>
              </a:pPr>
              <a:r>
                <a:rPr lang="en-US" b="true" sz="4400" spc="752">
                  <a:solidFill>
                    <a:srgbClr val="2B4B82"/>
                  </a:solidFill>
                  <a:latin typeface="Josefin Sans Bold"/>
                  <a:ea typeface="Josefin Sans Bold"/>
                  <a:cs typeface="Josefin Sans Bold"/>
                  <a:sym typeface="Josefin Sans Bold"/>
                </a:rPr>
                <a:t>2</a:t>
              </a:r>
            </a:p>
          </p:txBody>
        </p:sp>
        <p:sp>
          <p:nvSpPr>
            <p:cNvPr name="TextBox 16" id="16"/>
            <p:cNvSpPr txBox="true"/>
            <p:nvPr/>
          </p:nvSpPr>
          <p:spPr>
            <a:xfrm rot="0">
              <a:off x="8926794" y="-104775"/>
              <a:ext cx="804493" cy="998855"/>
            </a:xfrm>
            <a:prstGeom prst="rect">
              <a:avLst/>
            </a:prstGeom>
          </p:spPr>
          <p:txBody>
            <a:bodyPr anchor="t" rtlCol="false" tIns="0" lIns="0" bIns="0" rIns="0">
              <a:spAutoFit/>
            </a:bodyPr>
            <a:lstStyle/>
            <a:p>
              <a:pPr algn="ctr">
                <a:lnSpc>
                  <a:spcPts val="6160"/>
                </a:lnSpc>
              </a:pPr>
              <a:r>
                <a:rPr lang="en-US" b="true" sz="4400" spc="752">
                  <a:solidFill>
                    <a:srgbClr val="2B4B82"/>
                  </a:solidFill>
                  <a:latin typeface="Josefin Sans Bold"/>
                  <a:ea typeface="Josefin Sans Bold"/>
                  <a:cs typeface="Josefin Sans Bold"/>
                  <a:sym typeface="Josefin Sans Bold"/>
                </a:rPr>
                <a:t>3</a:t>
              </a:r>
            </a:p>
          </p:txBody>
        </p:sp>
        <p:sp>
          <p:nvSpPr>
            <p:cNvPr name="TextBox 17" id="17"/>
            <p:cNvSpPr txBox="true"/>
            <p:nvPr/>
          </p:nvSpPr>
          <p:spPr>
            <a:xfrm rot="0">
              <a:off x="13670775" y="-104775"/>
              <a:ext cx="804493" cy="998855"/>
            </a:xfrm>
            <a:prstGeom prst="rect">
              <a:avLst/>
            </a:prstGeom>
          </p:spPr>
          <p:txBody>
            <a:bodyPr anchor="t" rtlCol="false" tIns="0" lIns="0" bIns="0" rIns="0">
              <a:spAutoFit/>
            </a:bodyPr>
            <a:lstStyle/>
            <a:p>
              <a:pPr algn="ctr">
                <a:lnSpc>
                  <a:spcPts val="6160"/>
                </a:lnSpc>
              </a:pPr>
              <a:r>
                <a:rPr lang="en-US" b="true" sz="4400" spc="752">
                  <a:solidFill>
                    <a:srgbClr val="2B4B82"/>
                  </a:solidFill>
                  <a:latin typeface="Josefin Sans Bold"/>
                  <a:ea typeface="Josefin Sans Bold"/>
                  <a:cs typeface="Josefin Sans Bold"/>
                  <a:sym typeface="Josefin Sans Bold"/>
                </a:rPr>
                <a:t>4</a:t>
              </a:r>
            </a:p>
          </p:txBody>
        </p:sp>
        <p:sp>
          <p:nvSpPr>
            <p:cNvPr name="TextBox 18" id="18"/>
            <p:cNvSpPr txBox="true"/>
            <p:nvPr/>
          </p:nvSpPr>
          <p:spPr>
            <a:xfrm rot="0">
              <a:off x="17891155" y="-104775"/>
              <a:ext cx="804493" cy="998855"/>
            </a:xfrm>
            <a:prstGeom prst="rect">
              <a:avLst/>
            </a:prstGeom>
          </p:spPr>
          <p:txBody>
            <a:bodyPr anchor="t" rtlCol="false" tIns="0" lIns="0" bIns="0" rIns="0">
              <a:spAutoFit/>
            </a:bodyPr>
            <a:lstStyle/>
            <a:p>
              <a:pPr algn="ctr">
                <a:lnSpc>
                  <a:spcPts val="6160"/>
                </a:lnSpc>
              </a:pPr>
              <a:r>
                <a:rPr lang="en-US" b="true" sz="4400" spc="752">
                  <a:solidFill>
                    <a:srgbClr val="2B4B82"/>
                  </a:solidFill>
                  <a:latin typeface="Josefin Sans Bold"/>
                  <a:ea typeface="Josefin Sans Bold"/>
                  <a:cs typeface="Josefin Sans Bold"/>
                  <a:sym typeface="Josefin Sans Bold"/>
                </a:rPr>
                <a:t>5</a:t>
              </a:r>
            </a:p>
          </p:txBody>
        </p:sp>
        <p:sp>
          <p:nvSpPr>
            <p:cNvPr name="AutoShape 19" id="19"/>
            <p:cNvSpPr/>
            <p:nvPr/>
          </p:nvSpPr>
          <p:spPr>
            <a:xfrm rot="0">
              <a:off x="804493" y="395393"/>
              <a:ext cx="3529461" cy="0"/>
            </a:xfrm>
            <a:prstGeom prst="line">
              <a:avLst/>
            </a:prstGeom>
            <a:ln cap="flat" w="38100">
              <a:solidFill>
                <a:srgbClr val="2B4B82"/>
              </a:solidFill>
              <a:prstDash val="solid"/>
              <a:headEnd type="none" len="sm" w="sm"/>
              <a:tailEnd type="none" len="sm" w="sm"/>
            </a:ln>
          </p:spPr>
        </p:sp>
        <p:sp>
          <p:nvSpPr>
            <p:cNvPr name="AutoShape 20" id="20"/>
            <p:cNvSpPr/>
            <p:nvPr/>
          </p:nvSpPr>
          <p:spPr>
            <a:xfrm rot="0">
              <a:off x="5397334" y="382693"/>
              <a:ext cx="3529461" cy="0"/>
            </a:xfrm>
            <a:prstGeom prst="line">
              <a:avLst/>
            </a:prstGeom>
            <a:ln cap="flat" w="38100">
              <a:solidFill>
                <a:srgbClr val="2B4B82"/>
              </a:solidFill>
              <a:prstDash val="solid"/>
              <a:headEnd type="none" len="sm" w="sm"/>
              <a:tailEnd type="none" len="sm" w="sm"/>
            </a:ln>
          </p:spPr>
        </p:sp>
        <p:sp>
          <p:nvSpPr>
            <p:cNvPr name="AutoShape 21" id="21"/>
            <p:cNvSpPr/>
            <p:nvPr/>
          </p:nvSpPr>
          <p:spPr>
            <a:xfrm rot="0">
              <a:off x="9980379" y="382693"/>
              <a:ext cx="3529461" cy="0"/>
            </a:xfrm>
            <a:prstGeom prst="line">
              <a:avLst/>
            </a:prstGeom>
            <a:ln cap="flat" w="38100">
              <a:solidFill>
                <a:srgbClr val="2B4B82"/>
              </a:solidFill>
              <a:prstDash val="solid"/>
              <a:headEnd type="none" len="sm" w="sm"/>
              <a:tailEnd type="none" len="sm" w="sm"/>
            </a:ln>
          </p:spPr>
        </p:sp>
        <p:sp>
          <p:nvSpPr>
            <p:cNvPr name="AutoShape 22" id="22"/>
            <p:cNvSpPr/>
            <p:nvPr/>
          </p:nvSpPr>
          <p:spPr>
            <a:xfrm rot="0">
              <a:off x="14361695" y="382693"/>
              <a:ext cx="3529461" cy="0"/>
            </a:xfrm>
            <a:prstGeom prst="line">
              <a:avLst/>
            </a:prstGeom>
            <a:ln cap="flat" w="38100">
              <a:solidFill>
                <a:srgbClr val="2B4B82"/>
              </a:solidFill>
              <a:prstDash val="solid"/>
              <a:headEnd type="none" len="sm" w="sm"/>
              <a:tailEnd type="none" len="sm" w="sm"/>
            </a:ln>
          </p:spPr>
        </p:sp>
      </p:grpSp>
      <p:sp>
        <p:nvSpPr>
          <p:cNvPr name="TextBox 23" id="23"/>
          <p:cNvSpPr txBox="true"/>
          <p:nvPr/>
        </p:nvSpPr>
        <p:spPr>
          <a:xfrm rot="0">
            <a:off x="0" y="9398356"/>
            <a:ext cx="888255" cy="880110"/>
          </a:xfrm>
          <a:prstGeom prst="rect">
            <a:avLst/>
          </a:prstGeom>
        </p:spPr>
        <p:txBody>
          <a:bodyPr anchor="t" rtlCol="false" tIns="0" lIns="0" bIns="0" rIns="0">
            <a:spAutoFit/>
          </a:bodyPr>
          <a:lstStyle/>
          <a:p>
            <a:pPr algn="ctr">
              <a:lnSpc>
                <a:spcPts val="6720"/>
              </a:lnSpc>
            </a:pPr>
            <a:r>
              <a:rPr lang="en-US" sz="6000" b="true">
                <a:solidFill>
                  <a:srgbClr val="00BF63"/>
                </a:solidFill>
                <a:latin typeface="Josefin Sans Bold"/>
                <a:ea typeface="Josefin Sans Bold"/>
                <a:cs typeface="Josefin Sans Bold"/>
                <a:sym typeface="Josefin Sans Bold"/>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8501211" y="7556186"/>
            <a:ext cx="9153989" cy="596740"/>
          </a:xfrm>
          <a:custGeom>
            <a:avLst/>
            <a:gdLst/>
            <a:ahLst/>
            <a:cxnLst/>
            <a:rect r="r" b="b" t="t" l="l"/>
            <a:pathLst>
              <a:path h="596740" w="9153989">
                <a:moveTo>
                  <a:pt x="0" y="0"/>
                </a:moveTo>
                <a:lnTo>
                  <a:pt x="9153989" y="0"/>
                </a:lnTo>
                <a:lnTo>
                  <a:pt x="9153989" y="596740"/>
                </a:lnTo>
                <a:lnTo>
                  <a:pt x="0" y="596740"/>
                </a:lnTo>
                <a:lnTo>
                  <a:pt x="0" y="0"/>
                </a:lnTo>
                <a:close/>
              </a:path>
            </a:pathLst>
          </a:custGeom>
          <a:blipFill>
            <a:blip r:embed="rId2"/>
            <a:stretch>
              <a:fillRect l="0" t="0" r="0" b="0"/>
            </a:stretch>
          </a:blipFill>
        </p:spPr>
      </p:sp>
      <p:sp>
        <p:nvSpPr>
          <p:cNvPr name="Freeform 3" id="3"/>
          <p:cNvSpPr/>
          <p:nvPr/>
        </p:nvSpPr>
        <p:spPr>
          <a:xfrm flipH="false" flipV="false" rot="0">
            <a:off x="9096375" y="2637266"/>
            <a:ext cx="8162925" cy="2646629"/>
          </a:xfrm>
          <a:custGeom>
            <a:avLst/>
            <a:gdLst/>
            <a:ahLst/>
            <a:cxnLst/>
            <a:rect r="r" b="b" t="t" l="l"/>
            <a:pathLst>
              <a:path h="2646629" w="8162925">
                <a:moveTo>
                  <a:pt x="0" y="0"/>
                </a:moveTo>
                <a:lnTo>
                  <a:pt x="8162925" y="0"/>
                </a:lnTo>
                <a:lnTo>
                  <a:pt x="8162925" y="2646630"/>
                </a:lnTo>
                <a:lnTo>
                  <a:pt x="0" y="2646630"/>
                </a:lnTo>
                <a:lnTo>
                  <a:pt x="0" y="0"/>
                </a:lnTo>
                <a:close/>
              </a:path>
            </a:pathLst>
          </a:custGeom>
          <a:blipFill>
            <a:blip r:embed="rId3"/>
            <a:stretch>
              <a:fillRect l="0" t="-830" r="0" b="-830"/>
            </a:stretch>
          </a:blipFill>
        </p:spPr>
      </p:sp>
      <p:sp>
        <p:nvSpPr>
          <p:cNvPr name="Freeform 4" id="4"/>
          <p:cNvSpPr/>
          <p:nvPr/>
        </p:nvSpPr>
        <p:spPr>
          <a:xfrm flipH="false" flipV="false" rot="0">
            <a:off x="8501211" y="6482581"/>
            <a:ext cx="9353252" cy="619653"/>
          </a:xfrm>
          <a:custGeom>
            <a:avLst/>
            <a:gdLst/>
            <a:ahLst/>
            <a:cxnLst/>
            <a:rect r="r" b="b" t="t" l="l"/>
            <a:pathLst>
              <a:path h="619653" w="9353252">
                <a:moveTo>
                  <a:pt x="0" y="0"/>
                </a:moveTo>
                <a:lnTo>
                  <a:pt x="9353253" y="0"/>
                </a:lnTo>
                <a:lnTo>
                  <a:pt x="9353253" y="619653"/>
                </a:lnTo>
                <a:lnTo>
                  <a:pt x="0" y="619653"/>
                </a:lnTo>
                <a:lnTo>
                  <a:pt x="0" y="0"/>
                </a:lnTo>
                <a:close/>
              </a:path>
            </a:pathLst>
          </a:custGeom>
          <a:blipFill>
            <a:blip r:embed="rId4"/>
            <a:stretch>
              <a:fillRect l="0" t="0" r="0" b="0"/>
            </a:stretch>
          </a:blipFill>
        </p:spPr>
      </p:sp>
      <p:sp>
        <p:nvSpPr>
          <p:cNvPr name="TextBox 5" id="5"/>
          <p:cNvSpPr txBox="true"/>
          <p:nvPr/>
        </p:nvSpPr>
        <p:spPr>
          <a:xfrm rot="0">
            <a:off x="1028700" y="1009650"/>
            <a:ext cx="16135350" cy="990600"/>
          </a:xfrm>
          <a:prstGeom prst="rect">
            <a:avLst/>
          </a:prstGeom>
        </p:spPr>
        <p:txBody>
          <a:bodyPr anchor="t" rtlCol="false" tIns="0" lIns="0" bIns="0" rIns="0">
            <a:spAutoFit/>
          </a:bodyPr>
          <a:lstStyle/>
          <a:p>
            <a:pPr algn="ctr">
              <a:lnSpc>
                <a:spcPts val="7680"/>
              </a:lnSpc>
            </a:pPr>
            <a:r>
              <a:rPr lang="en-US" b="true" sz="6400">
                <a:solidFill>
                  <a:srgbClr val="2B4B82"/>
                </a:solidFill>
                <a:latin typeface="Josefin Sans Bold"/>
                <a:ea typeface="Josefin Sans Bold"/>
                <a:cs typeface="Josefin Sans Bold"/>
                <a:sym typeface="Josefin Sans Bold"/>
              </a:rPr>
              <a:t>QUY TRÌNH</a:t>
            </a:r>
          </a:p>
        </p:txBody>
      </p:sp>
      <p:sp>
        <p:nvSpPr>
          <p:cNvPr name="TextBox 6" id="6"/>
          <p:cNvSpPr txBox="true"/>
          <p:nvPr/>
        </p:nvSpPr>
        <p:spPr>
          <a:xfrm rot="0">
            <a:off x="1028700" y="2388262"/>
            <a:ext cx="5693914" cy="431334"/>
          </a:xfrm>
          <a:prstGeom prst="rect">
            <a:avLst/>
          </a:prstGeom>
        </p:spPr>
        <p:txBody>
          <a:bodyPr anchor="t" rtlCol="false" tIns="0" lIns="0" bIns="0" rIns="0">
            <a:spAutoFit/>
          </a:bodyPr>
          <a:lstStyle/>
          <a:p>
            <a:pPr algn="ctr">
              <a:lnSpc>
                <a:spcPts val="3349"/>
              </a:lnSpc>
            </a:pPr>
            <a:r>
              <a:rPr lang="en-US" b="true" sz="2392" spc="409">
                <a:solidFill>
                  <a:srgbClr val="2B4B82"/>
                </a:solidFill>
                <a:latin typeface="Josefin Sans Bold"/>
                <a:ea typeface="Josefin Sans Bold"/>
                <a:cs typeface="Josefin Sans Bold"/>
                <a:sym typeface="Josefin Sans Bold"/>
              </a:rPr>
              <a:t>BƯỚC 1: </a:t>
            </a:r>
            <a:r>
              <a:rPr lang="en-US" b="true" sz="2392" spc="409">
                <a:solidFill>
                  <a:srgbClr val="2B4B82"/>
                </a:solidFill>
                <a:latin typeface="Josefin Sans Bold"/>
                <a:ea typeface="Josefin Sans Bold"/>
                <a:cs typeface="Josefin Sans Bold"/>
                <a:sym typeface="Josefin Sans Bold"/>
              </a:rPr>
              <a:t>CHUẨN BỊ DỮ LIỆU</a:t>
            </a:r>
          </a:p>
        </p:txBody>
      </p:sp>
      <p:sp>
        <p:nvSpPr>
          <p:cNvPr name="TextBox 7" id="7"/>
          <p:cNvSpPr txBox="true"/>
          <p:nvPr/>
        </p:nvSpPr>
        <p:spPr>
          <a:xfrm rot="0">
            <a:off x="888255" y="3334879"/>
            <a:ext cx="8115300" cy="1163320"/>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2B4B82"/>
                </a:solidFill>
                <a:latin typeface="Josefin Sans"/>
                <a:ea typeface="Josefin Sans"/>
                <a:cs typeface="Josefin Sans"/>
                <a:sym typeface="Josefin Sans"/>
              </a:rPr>
              <a:t>Tả</a:t>
            </a:r>
            <a:r>
              <a:rPr lang="en-US" sz="2199">
                <a:solidFill>
                  <a:srgbClr val="2B4B82"/>
                </a:solidFill>
                <a:latin typeface="Josefin Sans"/>
                <a:ea typeface="Josefin Sans"/>
                <a:cs typeface="Josefin Sans"/>
                <a:sym typeface="Josefin Sans"/>
              </a:rPr>
              <a:t>i dữ liệu hình ảnh và văn bản của Flickr30k.</a:t>
            </a:r>
          </a:p>
          <a:p>
            <a:pPr algn="l" marL="474979" indent="-237490" lvl="1">
              <a:lnSpc>
                <a:spcPts val="3079"/>
              </a:lnSpc>
              <a:buFont typeface="Arial"/>
              <a:buChar char="•"/>
            </a:pPr>
            <a:r>
              <a:rPr lang="en-US" sz="2199">
                <a:solidFill>
                  <a:srgbClr val="2B4B82"/>
                </a:solidFill>
                <a:latin typeface="Josefin Sans"/>
                <a:ea typeface="Josefin Sans"/>
                <a:cs typeface="Josefin Sans"/>
                <a:sym typeface="Josefin Sans"/>
              </a:rPr>
              <a:t>Loại bỏ dữ liệu bị thiếu hoặc không hợp lệ.</a:t>
            </a:r>
          </a:p>
          <a:p>
            <a:pPr algn="l">
              <a:lnSpc>
                <a:spcPts val="3079"/>
              </a:lnSpc>
            </a:pPr>
          </a:p>
        </p:txBody>
      </p:sp>
      <p:sp>
        <p:nvSpPr>
          <p:cNvPr name="TextBox 8" id="8"/>
          <p:cNvSpPr txBox="true"/>
          <p:nvPr/>
        </p:nvSpPr>
        <p:spPr>
          <a:xfrm rot="0">
            <a:off x="0" y="9398356"/>
            <a:ext cx="888255" cy="880110"/>
          </a:xfrm>
          <a:prstGeom prst="rect">
            <a:avLst/>
          </a:prstGeom>
        </p:spPr>
        <p:txBody>
          <a:bodyPr anchor="t" rtlCol="false" tIns="0" lIns="0" bIns="0" rIns="0">
            <a:spAutoFit/>
          </a:bodyPr>
          <a:lstStyle/>
          <a:p>
            <a:pPr algn="ctr">
              <a:lnSpc>
                <a:spcPts val="6720"/>
              </a:lnSpc>
            </a:pPr>
            <a:r>
              <a:rPr lang="en-US" sz="6000" b="true">
                <a:solidFill>
                  <a:srgbClr val="00BF63"/>
                </a:solidFill>
                <a:latin typeface="Josefin Sans Bold"/>
                <a:ea typeface="Josefin Sans Bold"/>
                <a:cs typeface="Josefin Sans Bold"/>
                <a:sym typeface="Josefin Sans Bold"/>
              </a:rPr>
              <a:t>16</a:t>
            </a:r>
          </a:p>
        </p:txBody>
      </p:sp>
      <p:sp>
        <p:nvSpPr>
          <p:cNvPr name="TextBox 9" id="9"/>
          <p:cNvSpPr txBox="true"/>
          <p:nvPr/>
        </p:nvSpPr>
        <p:spPr>
          <a:xfrm rot="0">
            <a:off x="1028700" y="5319910"/>
            <a:ext cx="7441254" cy="856769"/>
          </a:xfrm>
          <a:prstGeom prst="rect">
            <a:avLst/>
          </a:prstGeom>
        </p:spPr>
        <p:txBody>
          <a:bodyPr anchor="t" rtlCol="false" tIns="0" lIns="0" bIns="0" rIns="0">
            <a:spAutoFit/>
          </a:bodyPr>
          <a:lstStyle/>
          <a:p>
            <a:pPr algn="ctr">
              <a:lnSpc>
                <a:spcPts val="3349"/>
              </a:lnSpc>
            </a:pPr>
            <a:r>
              <a:rPr lang="en-US" b="true" sz="2392" spc="409">
                <a:solidFill>
                  <a:srgbClr val="2B4B82"/>
                </a:solidFill>
                <a:latin typeface="Josefin Sans Bold"/>
                <a:ea typeface="Josefin Sans Bold"/>
                <a:cs typeface="Josefin Sans Bold"/>
                <a:sym typeface="Josefin Sans Bold"/>
              </a:rPr>
              <a:t>BƯỚC 2: TẢI MÔ HÌNH PRETRAINED CLIP HOẶC ALIGN</a:t>
            </a:r>
          </a:p>
        </p:txBody>
      </p:sp>
      <p:sp>
        <p:nvSpPr>
          <p:cNvPr name="TextBox 10" id="10"/>
          <p:cNvSpPr txBox="true"/>
          <p:nvPr/>
        </p:nvSpPr>
        <p:spPr>
          <a:xfrm rot="0">
            <a:off x="1028700" y="6586254"/>
            <a:ext cx="7150901" cy="1553845"/>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2B4B82"/>
                </a:solidFill>
                <a:latin typeface="Josefin Sans"/>
                <a:ea typeface="Josefin Sans"/>
                <a:cs typeface="Josefin Sans"/>
                <a:sym typeface="Josefin Sans"/>
              </a:rPr>
              <a:t>Sử dụng CLIPModel và CLIPProcessor từ HuggingFace Transformers.</a:t>
            </a:r>
          </a:p>
          <a:p>
            <a:pPr algn="l" marL="474979" indent="-237490" lvl="1">
              <a:lnSpc>
                <a:spcPts val="3079"/>
              </a:lnSpc>
              <a:buFont typeface="Arial"/>
              <a:buChar char="•"/>
            </a:pPr>
            <a:r>
              <a:rPr lang="en-US" sz="2199">
                <a:solidFill>
                  <a:srgbClr val="2B4B82"/>
                </a:solidFill>
                <a:latin typeface="Josefin Sans"/>
                <a:ea typeface="Josefin Sans"/>
                <a:cs typeface="Josefin Sans"/>
                <a:sym typeface="Josefin Sans"/>
              </a:rPr>
              <a:t>Sử dụng AutoModel và AutoProcessor từ HuggingFace Transformers.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7925143" y="2819596"/>
            <a:ext cx="9091245" cy="3476064"/>
          </a:xfrm>
          <a:custGeom>
            <a:avLst/>
            <a:gdLst/>
            <a:ahLst/>
            <a:cxnLst/>
            <a:rect r="r" b="b" t="t" l="l"/>
            <a:pathLst>
              <a:path h="3476064" w="9091245">
                <a:moveTo>
                  <a:pt x="0" y="0"/>
                </a:moveTo>
                <a:lnTo>
                  <a:pt x="9091245" y="0"/>
                </a:lnTo>
                <a:lnTo>
                  <a:pt x="9091245" y="3476064"/>
                </a:lnTo>
                <a:lnTo>
                  <a:pt x="0" y="3476064"/>
                </a:lnTo>
                <a:lnTo>
                  <a:pt x="0" y="0"/>
                </a:lnTo>
                <a:close/>
              </a:path>
            </a:pathLst>
          </a:custGeom>
          <a:blipFill>
            <a:blip r:embed="rId2"/>
            <a:stretch>
              <a:fillRect l="0" t="0" r="0" b="0"/>
            </a:stretch>
          </a:blipFill>
        </p:spPr>
      </p:sp>
      <p:sp>
        <p:nvSpPr>
          <p:cNvPr name="Freeform 3" id="3"/>
          <p:cNvSpPr/>
          <p:nvPr/>
        </p:nvSpPr>
        <p:spPr>
          <a:xfrm flipH="false" flipV="false" rot="0">
            <a:off x="6996564" y="6560474"/>
            <a:ext cx="10948402" cy="2299164"/>
          </a:xfrm>
          <a:custGeom>
            <a:avLst/>
            <a:gdLst/>
            <a:ahLst/>
            <a:cxnLst/>
            <a:rect r="r" b="b" t="t" l="l"/>
            <a:pathLst>
              <a:path h="2299164" w="10948402">
                <a:moveTo>
                  <a:pt x="0" y="0"/>
                </a:moveTo>
                <a:lnTo>
                  <a:pt x="10948402" y="0"/>
                </a:lnTo>
                <a:lnTo>
                  <a:pt x="10948402" y="2299164"/>
                </a:lnTo>
                <a:lnTo>
                  <a:pt x="0" y="2299164"/>
                </a:lnTo>
                <a:lnTo>
                  <a:pt x="0" y="0"/>
                </a:lnTo>
                <a:close/>
              </a:path>
            </a:pathLst>
          </a:custGeom>
          <a:blipFill>
            <a:blip r:embed="rId3"/>
            <a:stretch>
              <a:fillRect l="0" t="0" r="0" b="0"/>
            </a:stretch>
          </a:blipFill>
        </p:spPr>
      </p:sp>
      <p:sp>
        <p:nvSpPr>
          <p:cNvPr name="TextBox 4" id="4"/>
          <p:cNvSpPr txBox="true"/>
          <p:nvPr/>
        </p:nvSpPr>
        <p:spPr>
          <a:xfrm rot="0">
            <a:off x="1028700" y="1009650"/>
            <a:ext cx="16135350" cy="990600"/>
          </a:xfrm>
          <a:prstGeom prst="rect">
            <a:avLst/>
          </a:prstGeom>
        </p:spPr>
        <p:txBody>
          <a:bodyPr anchor="t" rtlCol="false" tIns="0" lIns="0" bIns="0" rIns="0">
            <a:spAutoFit/>
          </a:bodyPr>
          <a:lstStyle/>
          <a:p>
            <a:pPr algn="ctr">
              <a:lnSpc>
                <a:spcPts val="7680"/>
              </a:lnSpc>
            </a:pPr>
            <a:r>
              <a:rPr lang="en-US" b="true" sz="6400">
                <a:solidFill>
                  <a:srgbClr val="2B4B82"/>
                </a:solidFill>
                <a:latin typeface="Josefin Sans Bold"/>
                <a:ea typeface="Josefin Sans Bold"/>
                <a:cs typeface="Josefin Sans Bold"/>
                <a:sym typeface="Josefin Sans Bold"/>
              </a:rPr>
              <a:t>QUY TRÌNH</a:t>
            </a:r>
          </a:p>
        </p:txBody>
      </p:sp>
      <p:sp>
        <p:nvSpPr>
          <p:cNvPr name="TextBox 5" id="5"/>
          <p:cNvSpPr txBox="true"/>
          <p:nvPr/>
        </p:nvSpPr>
        <p:spPr>
          <a:xfrm rot="0">
            <a:off x="888255" y="2388262"/>
            <a:ext cx="5693914" cy="431334"/>
          </a:xfrm>
          <a:prstGeom prst="rect">
            <a:avLst/>
          </a:prstGeom>
        </p:spPr>
        <p:txBody>
          <a:bodyPr anchor="t" rtlCol="false" tIns="0" lIns="0" bIns="0" rIns="0">
            <a:spAutoFit/>
          </a:bodyPr>
          <a:lstStyle/>
          <a:p>
            <a:pPr algn="ctr">
              <a:lnSpc>
                <a:spcPts val="3349"/>
              </a:lnSpc>
            </a:pPr>
            <a:r>
              <a:rPr lang="en-US" b="true" sz="2392" spc="409">
                <a:solidFill>
                  <a:srgbClr val="2B4B82"/>
                </a:solidFill>
                <a:latin typeface="Josefin Sans Bold"/>
                <a:ea typeface="Josefin Sans Bold"/>
                <a:cs typeface="Josefin Sans Bold"/>
                <a:sym typeface="Josefin Sans Bold"/>
              </a:rPr>
              <a:t>BƯỚC 3: TẠO EMBEDDING</a:t>
            </a:r>
          </a:p>
        </p:txBody>
      </p:sp>
      <p:sp>
        <p:nvSpPr>
          <p:cNvPr name="TextBox 6" id="6"/>
          <p:cNvSpPr txBox="true"/>
          <p:nvPr/>
        </p:nvSpPr>
        <p:spPr>
          <a:xfrm rot="0">
            <a:off x="0" y="9398356"/>
            <a:ext cx="888255" cy="880110"/>
          </a:xfrm>
          <a:prstGeom prst="rect">
            <a:avLst/>
          </a:prstGeom>
        </p:spPr>
        <p:txBody>
          <a:bodyPr anchor="t" rtlCol="false" tIns="0" lIns="0" bIns="0" rIns="0">
            <a:spAutoFit/>
          </a:bodyPr>
          <a:lstStyle/>
          <a:p>
            <a:pPr algn="ctr">
              <a:lnSpc>
                <a:spcPts val="6720"/>
              </a:lnSpc>
            </a:pPr>
            <a:r>
              <a:rPr lang="en-US" sz="6000" b="true">
                <a:solidFill>
                  <a:srgbClr val="00BF63"/>
                </a:solidFill>
                <a:latin typeface="Josefin Sans Bold"/>
                <a:ea typeface="Josefin Sans Bold"/>
                <a:cs typeface="Josefin Sans Bold"/>
                <a:sym typeface="Josefin Sans Bold"/>
              </a:rPr>
              <a:t>17</a:t>
            </a:r>
          </a:p>
        </p:txBody>
      </p:sp>
      <p:sp>
        <p:nvSpPr>
          <p:cNvPr name="TextBox 7" id="7"/>
          <p:cNvSpPr txBox="true"/>
          <p:nvPr/>
        </p:nvSpPr>
        <p:spPr>
          <a:xfrm rot="0">
            <a:off x="1176362" y="3523258"/>
            <a:ext cx="6133215" cy="3473651"/>
          </a:xfrm>
          <a:prstGeom prst="rect">
            <a:avLst/>
          </a:prstGeom>
        </p:spPr>
        <p:txBody>
          <a:bodyPr anchor="t" rtlCol="false" tIns="0" lIns="0" bIns="0" rIns="0">
            <a:spAutoFit/>
          </a:bodyPr>
          <a:lstStyle/>
          <a:p>
            <a:pPr algn="l">
              <a:lnSpc>
                <a:spcPts val="3061"/>
              </a:lnSpc>
            </a:pPr>
            <a:r>
              <a:rPr lang="en-US" sz="2186">
                <a:solidFill>
                  <a:srgbClr val="2B4B82"/>
                </a:solidFill>
                <a:latin typeface="Josefin Sans"/>
                <a:ea typeface="Josefin Sans"/>
                <a:cs typeface="Josefin Sans"/>
                <a:sym typeface="Josefin Sans"/>
              </a:rPr>
              <a:t>Hình ảnh:</a:t>
            </a:r>
          </a:p>
          <a:p>
            <a:pPr algn="l" marL="472145" indent="-236072" lvl="1">
              <a:lnSpc>
                <a:spcPts val="3061"/>
              </a:lnSpc>
              <a:buFont typeface="Arial"/>
              <a:buChar char="•"/>
            </a:pPr>
            <a:r>
              <a:rPr lang="en-US" sz="2186">
                <a:solidFill>
                  <a:srgbClr val="2B4B82"/>
                </a:solidFill>
                <a:latin typeface="Josefin Sans"/>
                <a:ea typeface="Josefin Sans"/>
                <a:cs typeface="Josefin Sans"/>
                <a:sym typeface="Josefin Sans"/>
              </a:rPr>
              <a:t>Tiền x</a:t>
            </a:r>
            <a:r>
              <a:rPr lang="en-US" sz="2186">
                <a:solidFill>
                  <a:srgbClr val="2B4B82"/>
                </a:solidFill>
                <a:latin typeface="Josefin Sans"/>
                <a:ea typeface="Josefin Sans"/>
                <a:cs typeface="Josefin Sans"/>
                <a:sym typeface="Josefin Sans"/>
              </a:rPr>
              <a:t>ử lý hình ảnh.</a:t>
            </a:r>
          </a:p>
          <a:p>
            <a:pPr algn="l" marL="472145" indent="-236072" lvl="1">
              <a:lnSpc>
                <a:spcPts val="3061"/>
              </a:lnSpc>
              <a:buFont typeface="Arial"/>
              <a:buChar char="•"/>
            </a:pPr>
            <a:r>
              <a:rPr lang="en-US" sz="2186">
                <a:solidFill>
                  <a:srgbClr val="2B4B82"/>
                </a:solidFill>
                <a:latin typeface="Josefin Sans"/>
                <a:ea typeface="Josefin Sans"/>
                <a:cs typeface="Josefin Sans"/>
                <a:sym typeface="Josefin Sans"/>
              </a:rPr>
              <a:t>Chuyển thành vector embedding qua image encoder.</a:t>
            </a:r>
          </a:p>
          <a:p>
            <a:pPr algn="l">
              <a:lnSpc>
                <a:spcPts val="3061"/>
              </a:lnSpc>
            </a:pPr>
            <a:r>
              <a:rPr lang="en-US" sz="2186">
                <a:solidFill>
                  <a:srgbClr val="2B4B82"/>
                </a:solidFill>
                <a:latin typeface="Josefin Sans"/>
                <a:ea typeface="Josefin Sans"/>
                <a:cs typeface="Josefin Sans"/>
                <a:sym typeface="Josefin Sans"/>
              </a:rPr>
              <a:t>Văn bản:</a:t>
            </a:r>
          </a:p>
          <a:p>
            <a:pPr algn="l" marL="472145" indent="-236072" lvl="1">
              <a:lnSpc>
                <a:spcPts val="3061"/>
              </a:lnSpc>
              <a:buFont typeface="Arial"/>
              <a:buChar char="•"/>
            </a:pPr>
            <a:r>
              <a:rPr lang="en-US" sz="2186">
                <a:solidFill>
                  <a:srgbClr val="2B4B82"/>
                </a:solidFill>
                <a:latin typeface="Josefin Sans"/>
                <a:ea typeface="Josefin Sans"/>
                <a:cs typeface="Josefin Sans"/>
                <a:sym typeface="Josefin Sans"/>
              </a:rPr>
              <a:t>Tiền xử lý văn bản qua processor.</a:t>
            </a:r>
          </a:p>
          <a:p>
            <a:pPr algn="l" marL="472145" indent="-236072" lvl="1">
              <a:lnSpc>
                <a:spcPts val="3061"/>
              </a:lnSpc>
              <a:buFont typeface="Arial"/>
              <a:buChar char="•"/>
            </a:pPr>
            <a:r>
              <a:rPr lang="en-US" sz="2186">
                <a:solidFill>
                  <a:srgbClr val="2B4B82"/>
                </a:solidFill>
                <a:latin typeface="Josefin Sans"/>
                <a:ea typeface="Josefin Sans"/>
                <a:cs typeface="Josefin Sans"/>
                <a:sym typeface="Josefin Sans"/>
              </a:rPr>
              <a:t>Chuyển thành vector embedding qua text encoder.</a:t>
            </a:r>
          </a:p>
          <a:p>
            <a:pPr algn="l">
              <a:lnSpc>
                <a:spcPts val="3061"/>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8407283" y="2777946"/>
            <a:ext cx="9376451" cy="3973271"/>
          </a:xfrm>
          <a:custGeom>
            <a:avLst/>
            <a:gdLst/>
            <a:ahLst/>
            <a:cxnLst/>
            <a:rect r="r" b="b" t="t" l="l"/>
            <a:pathLst>
              <a:path h="3973271" w="9376451">
                <a:moveTo>
                  <a:pt x="0" y="0"/>
                </a:moveTo>
                <a:lnTo>
                  <a:pt x="9376452" y="0"/>
                </a:lnTo>
                <a:lnTo>
                  <a:pt x="9376452" y="3973271"/>
                </a:lnTo>
                <a:lnTo>
                  <a:pt x="0" y="3973271"/>
                </a:lnTo>
                <a:lnTo>
                  <a:pt x="0" y="0"/>
                </a:lnTo>
                <a:close/>
              </a:path>
            </a:pathLst>
          </a:custGeom>
          <a:blipFill>
            <a:blip r:embed="rId2"/>
            <a:stretch>
              <a:fillRect l="0" t="0" r="0" b="0"/>
            </a:stretch>
          </a:blipFill>
        </p:spPr>
      </p:sp>
      <p:sp>
        <p:nvSpPr>
          <p:cNvPr name="TextBox 3" id="3"/>
          <p:cNvSpPr txBox="true"/>
          <p:nvPr/>
        </p:nvSpPr>
        <p:spPr>
          <a:xfrm rot="0">
            <a:off x="1028700" y="1009650"/>
            <a:ext cx="16135350" cy="990600"/>
          </a:xfrm>
          <a:prstGeom prst="rect">
            <a:avLst/>
          </a:prstGeom>
        </p:spPr>
        <p:txBody>
          <a:bodyPr anchor="t" rtlCol="false" tIns="0" lIns="0" bIns="0" rIns="0">
            <a:spAutoFit/>
          </a:bodyPr>
          <a:lstStyle/>
          <a:p>
            <a:pPr algn="ctr">
              <a:lnSpc>
                <a:spcPts val="7680"/>
              </a:lnSpc>
            </a:pPr>
            <a:r>
              <a:rPr lang="en-US" b="true" sz="6400">
                <a:solidFill>
                  <a:srgbClr val="2B4B82"/>
                </a:solidFill>
                <a:latin typeface="Josefin Sans Bold"/>
                <a:ea typeface="Josefin Sans Bold"/>
                <a:cs typeface="Josefin Sans Bold"/>
                <a:sym typeface="Josefin Sans Bold"/>
              </a:rPr>
              <a:t>QUY TRÌNH</a:t>
            </a:r>
          </a:p>
        </p:txBody>
      </p:sp>
      <p:sp>
        <p:nvSpPr>
          <p:cNvPr name="TextBox 4" id="4"/>
          <p:cNvSpPr txBox="true"/>
          <p:nvPr/>
        </p:nvSpPr>
        <p:spPr>
          <a:xfrm rot="0">
            <a:off x="1478905" y="2081884"/>
            <a:ext cx="6766086" cy="404192"/>
          </a:xfrm>
          <a:prstGeom prst="rect">
            <a:avLst/>
          </a:prstGeom>
        </p:spPr>
        <p:txBody>
          <a:bodyPr anchor="t" rtlCol="false" tIns="0" lIns="0" bIns="0" rIns="0">
            <a:spAutoFit/>
          </a:bodyPr>
          <a:lstStyle/>
          <a:p>
            <a:pPr algn="l">
              <a:lnSpc>
                <a:spcPts val="3215"/>
              </a:lnSpc>
            </a:pPr>
            <a:r>
              <a:rPr lang="en-US" b="true" sz="2296" spc="392">
                <a:solidFill>
                  <a:srgbClr val="2B4B82"/>
                </a:solidFill>
                <a:latin typeface="Josefin Sans Bold"/>
                <a:ea typeface="Josefin Sans Bold"/>
                <a:cs typeface="Josefin Sans Bold"/>
                <a:sym typeface="Josefin Sans Bold"/>
              </a:rPr>
              <a:t>BƯỚC 4: TÍNH ĐỘ TƯƠNG ĐỒNG</a:t>
            </a:r>
          </a:p>
        </p:txBody>
      </p:sp>
      <p:sp>
        <p:nvSpPr>
          <p:cNvPr name="TextBox 5" id="5"/>
          <p:cNvSpPr txBox="true"/>
          <p:nvPr/>
        </p:nvSpPr>
        <p:spPr>
          <a:xfrm rot="0">
            <a:off x="0" y="9398356"/>
            <a:ext cx="888255" cy="880110"/>
          </a:xfrm>
          <a:prstGeom prst="rect">
            <a:avLst/>
          </a:prstGeom>
        </p:spPr>
        <p:txBody>
          <a:bodyPr anchor="t" rtlCol="false" tIns="0" lIns="0" bIns="0" rIns="0">
            <a:spAutoFit/>
          </a:bodyPr>
          <a:lstStyle/>
          <a:p>
            <a:pPr algn="ctr">
              <a:lnSpc>
                <a:spcPts val="6720"/>
              </a:lnSpc>
            </a:pPr>
            <a:r>
              <a:rPr lang="en-US" sz="6000" b="true">
                <a:solidFill>
                  <a:srgbClr val="00BF63"/>
                </a:solidFill>
                <a:latin typeface="Josefin Sans Bold"/>
                <a:ea typeface="Josefin Sans Bold"/>
                <a:cs typeface="Josefin Sans Bold"/>
                <a:sym typeface="Josefin Sans Bold"/>
              </a:rPr>
              <a:t>18</a:t>
            </a:r>
          </a:p>
        </p:txBody>
      </p:sp>
      <p:sp>
        <p:nvSpPr>
          <p:cNvPr name="TextBox 6" id="6"/>
          <p:cNvSpPr txBox="true"/>
          <p:nvPr/>
        </p:nvSpPr>
        <p:spPr>
          <a:xfrm rot="0">
            <a:off x="1176362" y="2743252"/>
            <a:ext cx="5647201" cy="3219492"/>
          </a:xfrm>
          <a:prstGeom prst="rect">
            <a:avLst/>
          </a:prstGeom>
        </p:spPr>
        <p:txBody>
          <a:bodyPr anchor="t" rtlCol="false" tIns="0" lIns="0" bIns="0" rIns="0">
            <a:spAutoFit/>
          </a:bodyPr>
          <a:lstStyle/>
          <a:p>
            <a:pPr algn="l" marL="562930" indent="-281465" lvl="1">
              <a:lnSpc>
                <a:spcPts val="3650"/>
              </a:lnSpc>
              <a:buFont typeface="Arial"/>
              <a:buChar char="•"/>
            </a:pPr>
            <a:r>
              <a:rPr lang="en-US" sz="2607">
                <a:solidFill>
                  <a:srgbClr val="2B4B82"/>
                </a:solidFill>
                <a:latin typeface="Josefin Sans"/>
                <a:ea typeface="Josefin Sans"/>
                <a:cs typeface="Josefin Sans"/>
                <a:sym typeface="Josefin Sans"/>
              </a:rPr>
              <a:t>Sử</a:t>
            </a:r>
            <a:r>
              <a:rPr lang="en-US" sz="2607">
                <a:solidFill>
                  <a:srgbClr val="2B4B82"/>
                </a:solidFill>
                <a:latin typeface="Josefin Sans"/>
                <a:ea typeface="Josefin Sans"/>
                <a:cs typeface="Josefin Sans"/>
                <a:sym typeface="Josefin Sans"/>
              </a:rPr>
              <a:t> dụng hàm cosine_similarity để tính độ tương tự giữa vector embedding của truy vấn văn bản và tất cả vector embedding của hình ảnh trong tập dữ liệu.</a:t>
            </a:r>
          </a:p>
          <a:p>
            <a:pPr algn="l" marL="562930" indent="-281465" lvl="1">
              <a:lnSpc>
                <a:spcPts val="3650"/>
              </a:lnSpc>
              <a:buFont typeface="Arial"/>
              <a:buChar char="•"/>
            </a:pPr>
            <a:r>
              <a:rPr lang="en-US" sz="2607">
                <a:solidFill>
                  <a:srgbClr val="2B4B82"/>
                </a:solidFill>
                <a:latin typeface="Josefin Sans"/>
                <a:ea typeface="Josefin Sans"/>
                <a:cs typeface="Josefin Sans"/>
                <a:sym typeface="Josefin Sans"/>
              </a:rPr>
              <a:t>Trả về danh sách điểm tương tự.</a:t>
            </a:r>
          </a:p>
          <a:p>
            <a:pPr algn="l">
              <a:lnSpc>
                <a:spcPts val="3650"/>
              </a:lnSpc>
            </a:pPr>
          </a:p>
        </p:txBody>
      </p:sp>
      <p:sp>
        <p:nvSpPr>
          <p:cNvPr name="TextBox 7" id="7"/>
          <p:cNvSpPr txBox="true"/>
          <p:nvPr/>
        </p:nvSpPr>
        <p:spPr>
          <a:xfrm rot="0">
            <a:off x="1255578" y="7481289"/>
            <a:ext cx="7888422" cy="1480185"/>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2B4B82"/>
                </a:solidFill>
                <a:latin typeface="Josefin Sans"/>
                <a:ea typeface="Josefin Sans"/>
                <a:cs typeface="Josefin Sans"/>
                <a:sym typeface="Josefin Sans"/>
              </a:rPr>
              <a:t>Hình ảnh</a:t>
            </a:r>
            <a:r>
              <a:rPr lang="en-US" sz="2100">
                <a:solidFill>
                  <a:srgbClr val="2B4B82"/>
                </a:solidFill>
                <a:latin typeface="Josefin Sans"/>
                <a:ea typeface="Josefin Sans"/>
                <a:cs typeface="Josefin Sans"/>
                <a:sym typeface="Josefin Sans"/>
              </a:rPr>
              <a:t> có độ tương đồng cao nhất với văn bản được trả về làm kết quả.</a:t>
            </a:r>
          </a:p>
          <a:p>
            <a:pPr algn="l" marL="453390" indent="-226695" lvl="1">
              <a:lnSpc>
                <a:spcPts val="2940"/>
              </a:lnSpc>
              <a:buFont typeface="Arial"/>
              <a:buChar char="•"/>
            </a:pPr>
            <a:r>
              <a:rPr lang="en-US" sz="2100">
                <a:solidFill>
                  <a:srgbClr val="2B4B82"/>
                </a:solidFill>
                <a:latin typeface="Josefin Sans"/>
                <a:ea typeface="Josefin Sans"/>
                <a:cs typeface="Josefin Sans"/>
                <a:sym typeface="Josefin Sans"/>
              </a:rPr>
              <a:t>Nếu cần, hệ thống có thể trả về </a:t>
            </a:r>
            <a:r>
              <a:rPr lang="en-US" b="true" sz="2100">
                <a:solidFill>
                  <a:srgbClr val="2B4B82"/>
                </a:solidFill>
                <a:latin typeface="Josefin Sans Bold"/>
                <a:ea typeface="Josefin Sans Bold"/>
                <a:cs typeface="Josefin Sans Bold"/>
                <a:sym typeface="Josefin Sans Bold"/>
              </a:rPr>
              <a:t>k hình ảnh phù hợp nhất</a:t>
            </a:r>
            <a:r>
              <a:rPr lang="en-US" sz="2100">
                <a:solidFill>
                  <a:srgbClr val="2B4B82"/>
                </a:solidFill>
                <a:latin typeface="Josefin Sans"/>
                <a:ea typeface="Josefin Sans"/>
                <a:cs typeface="Josefin Sans"/>
                <a:sym typeface="Josefin Sans"/>
              </a:rPr>
              <a:t> (top-k retrieval).</a:t>
            </a:r>
          </a:p>
        </p:txBody>
      </p:sp>
      <p:sp>
        <p:nvSpPr>
          <p:cNvPr name="TextBox 8" id="8"/>
          <p:cNvSpPr txBox="true"/>
          <p:nvPr/>
        </p:nvSpPr>
        <p:spPr>
          <a:xfrm rot="0">
            <a:off x="1478905" y="6810396"/>
            <a:ext cx="11294403" cy="404192"/>
          </a:xfrm>
          <a:prstGeom prst="rect">
            <a:avLst/>
          </a:prstGeom>
        </p:spPr>
        <p:txBody>
          <a:bodyPr anchor="t" rtlCol="false" tIns="0" lIns="0" bIns="0" rIns="0">
            <a:spAutoFit/>
          </a:bodyPr>
          <a:lstStyle/>
          <a:p>
            <a:pPr algn="l">
              <a:lnSpc>
                <a:spcPts val="3215"/>
              </a:lnSpc>
            </a:pPr>
            <a:r>
              <a:rPr lang="en-US" b="true" sz="2296" spc="392">
                <a:solidFill>
                  <a:srgbClr val="2B4B82"/>
                </a:solidFill>
                <a:latin typeface="Josefin Sans Bold"/>
                <a:ea typeface="Josefin Sans Bold"/>
                <a:cs typeface="Josefin Sans Bold"/>
                <a:sym typeface="Josefin Sans Bold"/>
              </a:rPr>
              <a:t>BƯỚC 5: TRẢ VỀ KẾT QUẢ</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486400" y="4897396"/>
          <a:ext cx="7315200" cy="4048125"/>
        </p:xfrm>
        <a:graphic>
          <a:graphicData uri="http://schemas.openxmlformats.org/drawingml/2006/table">
            <a:tbl>
              <a:tblPr/>
              <a:tblGrid>
                <a:gridCol w="2438400"/>
                <a:gridCol w="2438400"/>
                <a:gridCol w="2438400"/>
              </a:tblGrid>
              <a:tr h="1028858">
                <a:tc>
                  <a:txBody>
                    <a:bodyPr anchor="t" rtlCol="false"/>
                    <a:lstStyle/>
                    <a:p>
                      <a:pPr algn="ctr">
                        <a:lnSpc>
                          <a:spcPts val="33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b="true">
                          <a:solidFill>
                            <a:srgbClr val="2B4B82"/>
                          </a:solidFill>
                          <a:latin typeface="Josefin Sans Bold"/>
                          <a:ea typeface="Josefin Sans Bold"/>
                          <a:cs typeface="Josefin Sans Bold"/>
                          <a:sym typeface="Josefin Sans Bold"/>
                        </a:rPr>
                        <a:t>CLIP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b="true">
                          <a:solidFill>
                            <a:srgbClr val="2B4B82"/>
                          </a:solidFill>
                          <a:latin typeface="Josefin Sans Bold"/>
                          <a:ea typeface="Josefin Sans Bold"/>
                          <a:cs typeface="Josefin Sans Bold"/>
                          <a:sym typeface="Josefin Sans Bold"/>
                        </a:rPr>
                        <a:t>ALIGN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61550">
                <a:tc>
                  <a:txBody>
                    <a:bodyPr anchor="t" rtlCol="false"/>
                    <a:lstStyle/>
                    <a:p>
                      <a:pPr algn="ctr">
                        <a:lnSpc>
                          <a:spcPts val="3359"/>
                        </a:lnSpc>
                        <a:defRPr/>
                      </a:pPr>
                      <a:r>
                        <a:rPr lang="en-US" sz="2400">
                          <a:solidFill>
                            <a:srgbClr val="2B4B82"/>
                          </a:solidFill>
                          <a:latin typeface="Josefin Sans"/>
                          <a:ea typeface="Josefin Sans"/>
                          <a:cs typeface="Josefin Sans"/>
                          <a:sym typeface="Josefin Sans"/>
                        </a:rPr>
                        <a:t>Top-1 Acuracy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2B4B82"/>
                          </a:solidFill>
                          <a:latin typeface="Josefin Sans"/>
                          <a:ea typeface="Josefin Sans"/>
                          <a:cs typeface="Josefin Sans"/>
                          <a:sym typeface="Josefin Sans"/>
                        </a:rPr>
                        <a:t>0.6008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2B4B82"/>
                          </a:solidFill>
                          <a:latin typeface="Josefin Sans"/>
                          <a:ea typeface="Josefin Sans"/>
                          <a:cs typeface="Josefin Sans"/>
                          <a:sym typeface="Josefin Sans"/>
                        </a:rPr>
                        <a:t>0.7746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858">
                <a:tc>
                  <a:txBody>
                    <a:bodyPr anchor="t" rtlCol="false"/>
                    <a:lstStyle/>
                    <a:p>
                      <a:pPr algn="ctr">
                        <a:lnSpc>
                          <a:spcPts val="3359"/>
                        </a:lnSpc>
                        <a:defRPr/>
                      </a:pPr>
                      <a:r>
                        <a:rPr lang="en-US" sz="2400">
                          <a:solidFill>
                            <a:srgbClr val="2B4B82"/>
                          </a:solidFill>
                          <a:latin typeface="Josefin Sans"/>
                          <a:ea typeface="Josefin Sans"/>
                          <a:cs typeface="Josefin Sans"/>
                          <a:sym typeface="Josefin Sans"/>
                        </a:rPr>
                        <a:t>Top-5 Acuracy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2B4B82"/>
                          </a:solidFill>
                          <a:latin typeface="Josefin Sans"/>
                          <a:ea typeface="Josefin Sans"/>
                          <a:cs typeface="Josefin Sans"/>
                          <a:sym typeface="Josefin Sans"/>
                        </a:rPr>
                        <a:t>0.8410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2B4B82"/>
                          </a:solidFill>
                          <a:latin typeface="Josefin Sans"/>
                          <a:ea typeface="Josefin Sans"/>
                          <a:cs typeface="Josefin Sans"/>
                          <a:sym typeface="Josefin Sans"/>
                        </a:rPr>
                        <a:t>0.9357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858">
                <a:tc>
                  <a:txBody>
                    <a:bodyPr anchor="t" rtlCol="false"/>
                    <a:lstStyle/>
                    <a:p>
                      <a:pPr algn="ctr">
                        <a:lnSpc>
                          <a:spcPts val="3359"/>
                        </a:lnSpc>
                        <a:defRPr/>
                      </a:pPr>
                      <a:r>
                        <a:rPr lang="en-US" sz="2400">
                          <a:solidFill>
                            <a:srgbClr val="2B4B82"/>
                          </a:solidFill>
                          <a:latin typeface="Josefin Sans"/>
                          <a:ea typeface="Josefin Sans"/>
                          <a:cs typeface="Josefin Sans"/>
                          <a:sym typeface="Josefin Sans"/>
                        </a:rPr>
                        <a:t>Recall@10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2B4B82"/>
                          </a:solidFill>
                          <a:latin typeface="Josefin Sans"/>
                          <a:ea typeface="Josefin Sans"/>
                          <a:cs typeface="Josefin Sans"/>
                          <a:sym typeface="Josefin Sans"/>
                        </a:rPr>
                        <a:t>0.9096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2B4B82"/>
                          </a:solidFill>
                          <a:latin typeface="Josefin Sans"/>
                          <a:ea typeface="Josefin Sans"/>
                          <a:cs typeface="Josefin Sans"/>
                          <a:sym typeface="Josefin Sans"/>
                        </a:rPr>
                        <a:t>0.9678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3" id="3"/>
          <p:cNvGrpSpPr/>
          <p:nvPr/>
        </p:nvGrpSpPr>
        <p:grpSpPr>
          <a:xfrm rot="0">
            <a:off x="1028700" y="1028700"/>
            <a:ext cx="6516655" cy="1791085"/>
            <a:chOff x="0" y="0"/>
            <a:chExt cx="8688874" cy="2388113"/>
          </a:xfrm>
        </p:grpSpPr>
        <p:sp>
          <p:nvSpPr>
            <p:cNvPr name="TextBox 4" id="4"/>
            <p:cNvSpPr txBox="true"/>
            <p:nvPr/>
          </p:nvSpPr>
          <p:spPr>
            <a:xfrm rot="0">
              <a:off x="0" y="200025"/>
              <a:ext cx="8688874" cy="1518704"/>
            </a:xfrm>
            <a:prstGeom prst="rect">
              <a:avLst/>
            </a:prstGeom>
          </p:spPr>
          <p:txBody>
            <a:bodyPr anchor="t" rtlCol="false" tIns="0" lIns="0" bIns="0" rIns="0">
              <a:spAutoFit/>
            </a:bodyPr>
            <a:lstStyle/>
            <a:p>
              <a:pPr algn="l">
                <a:lnSpc>
                  <a:spcPts val="8074"/>
                </a:lnSpc>
              </a:pPr>
              <a:r>
                <a:rPr lang="en-US" sz="8499" spc="-84" b="true">
                  <a:solidFill>
                    <a:srgbClr val="2B4B82"/>
                  </a:solidFill>
                  <a:latin typeface="Josefin Sans Bold"/>
                  <a:ea typeface="Josefin Sans Bold"/>
                  <a:cs typeface="Josefin Sans Bold"/>
                  <a:sym typeface="Josefin Sans Bold"/>
                </a:rPr>
                <a:t>KẾT QUẢ</a:t>
              </a:r>
            </a:p>
          </p:txBody>
        </p:sp>
        <p:sp>
          <p:nvSpPr>
            <p:cNvPr name="TextBox 5" id="5"/>
            <p:cNvSpPr txBox="true"/>
            <p:nvPr/>
          </p:nvSpPr>
          <p:spPr>
            <a:xfrm rot="0">
              <a:off x="0" y="1770216"/>
              <a:ext cx="8688874" cy="620014"/>
            </a:xfrm>
            <a:prstGeom prst="rect">
              <a:avLst/>
            </a:prstGeom>
          </p:spPr>
          <p:txBody>
            <a:bodyPr anchor="t" rtlCol="false" tIns="0" lIns="0" bIns="0" rIns="0">
              <a:spAutoFit/>
            </a:bodyPr>
            <a:lstStyle/>
            <a:p>
              <a:pPr algn="l">
                <a:lnSpc>
                  <a:spcPts val="4055"/>
                </a:lnSpc>
              </a:pPr>
            </a:p>
          </p:txBody>
        </p:sp>
      </p:grpSp>
      <p:sp>
        <p:nvSpPr>
          <p:cNvPr name="TextBox 6" id="6"/>
          <p:cNvSpPr txBox="true"/>
          <p:nvPr/>
        </p:nvSpPr>
        <p:spPr>
          <a:xfrm rot="0">
            <a:off x="0" y="9398356"/>
            <a:ext cx="888255" cy="880110"/>
          </a:xfrm>
          <a:prstGeom prst="rect">
            <a:avLst/>
          </a:prstGeom>
        </p:spPr>
        <p:txBody>
          <a:bodyPr anchor="t" rtlCol="false" tIns="0" lIns="0" bIns="0" rIns="0">
            <a:spAutoFit/>
          </a:bodyPr>
          <a:lstStyle/>
          <a:p>
            <a:pPr algn="ctr">
              <a:lnSpc>
                <a:spcPts val="6720"/>
              </a:lnSpc>
            </a:pPr>
            <a:r>
              <a:rPr lang="en-US" sz="6000" b="true">
                <a:solidFill>
                  <a:srgbClr val="00BF63"/>
                </a:solidFill>
                <a:latin typeface="Josefin Sans Bold"/>
                <a:ea typeface="Josefin Sans Bold"/>
                <a:cs typeface="Josefin Sans Bold"/>
                <a:sym typeface="Josefin Sans Bold"/>
              </a:rPr>
              <a:t>19</a:t>
            </a:r>
          </a:p>
        </p:txBody>
      </p:sp>
      <p:grpSp>
        <p:nvGrpSpPr>
          <p:cNvPr name="Group 7" id="7"/>
          <p:cNvGrpSpPr/>
          <p:nvPr/>
        </p:nvGrpSpPr>
        <p:grpSpPr>
          <a:xfrm rot="0">
            <a:off x="1028700" y="2410893"/>
            <a:ext cx="10410153" cy="817783"/>
            <a:chOff x="0" y="0"/>
            <a:chExt cx="13880204" cy="1090377"/>
          </a:xfrm>
        </p:grpSpPr>
        <p:sp>
          <p:nvSpPr>
            <p:cNvPr name="Freeform 8" id="8"/>
            <p:cNvSpPr/>
            <p:nvPr/>
          </p:nvSpPr>
          <p:spPr>
            <a:xfrm flipH="false" flipV="false" rot="0">
              <a:off x="0" y="0"/>
              <a:ext cx="13880204" cy="1090377"/>
            </a:xfrm>
            <a:custGeom>
              <a:avLst/>
              <a:gdLst/>
              <a:ahLst/>
              <a:cxnLst/>
              <a:rect r="r" b="b" t="t" l="l"/>
              <a:pathLst>
                <a:path h="1090377" w="13880204">
                  <a:moveTo>
                    <a:pt x="0" y="0"/>
                  </a:moveTo>
                  <a:lnTo>
                    <a:pt x="13880204" y="0"/>
                  </a:lnTo>
                  <a:lnTo>
                    <a:pt x="13880204" y="1090377"/>
                  </a:lnTo>
                  <a:lnTo>
                    <a:pt x="0" y="10903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028700" y="3756330"/>
            <a:ext cx="7921485" cy="859516"/>
            <a:chOff x="0" y="0"/>
            <a:chExt cx="10561980" cy="1146021"/>
          </a:xfrm>
        </p:grpSpPr>
        <p:sp>
          <p:nvSpPr>
            <p:cNvPr name="Freeform 10" id="10"/>
            <p:cNvSpPr/>
            <p:nvPr/>
          </p:nvSpPr>
          <p:spPr>
            <a:xfrm flipH="false" flipV="false" rot="0">
              <a:off x="0" y="0"/>
              <a:ext cx="10561980" cy="1146021"/>
            </a:xfrm>
            <a:custGeom>
              <a:avLst/>
              <a:gdLst/>
              <a:ahLst/>
              <a:cxnLst/>
              <a:rect r="r" b="b" t="t" l="l"/>
              <a:pathLst>
                <a:path h="1146021" w="10561980">
                  <a:moveTo>
                    <a:pt x="0" y="0"/>
                  </a:moveTo>
                  <a:lnTo>
                    <a:pt x="10561980" y="0"/>
                  </a:lnTo>
                  <a:lnTo>
                    <a:pt x="10561980" y="1146021"/>
                  </a:lnTo>
                  <a:lnTo>
                    <a:pt x="0" y="11460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9144000" y="2252294"/>
            <a:ext cx="8592473" cy="1219200"/>
          </a:xfrm>
          <a:prstGeom prst="rect">
            <a:avLst/>
          </a:prstGeom>
        </p:spPr>
        <p:txBody>
          <a:bodyPr anchor="t" rtlCol="false" tIns="0" lIns="0" bIns="0" rIns="0">
            <a:spAutoFit/>
          </a:bodyPr>
          <a:lstStyle/>
          <a:p>
            <a:pPr algn="l">
              <a:lnSpc>
                <a:spcPts val="9599"/>
              </a:lnSpc>
            </a:pPr>
            <a:r>
              <a:rPr lang="en-US" sz="7999" b="true">
                <a:solidFill>
                  <a:srgbClr val="F7B4A7"/>
                </a:solidFill>
                <a:latin typeface="Josefin Sans Bold"/>
                <a:ea typeface="Josefin Sans Bold"/>
                <a:cs typeface="Josefin Sans Bold"/>
                <a:sym typeface="Josefin Sans Bold"/>
              </a:rPr>
              <a:t>NỘI DUNG</a:t>
            </a:r>
          </a:p>
        </p:txBody>
      </p:sp>
      <p:sp>
        <p:nvSpPr>
          <p:cNvPr name="TextBox 3" id="3"/>
          <p:cNvSpPr txBox="true"/>
          <p:nvPr/>
        </p:nvSpPr>
        <p:spPr>
          <a:xfrm rot="0">
            <a:off x="9144000" y="3814841"/>
            <a:ext cx="8592473" cy="4213226"/>
          </a:xfrm>
          <a:prstGeom prst="rect">
            <a:avLst/>
          </a:prstGeom>
        </p:spPr>
        <p:txBody>
          <a:bodyPr anchor="t" rtlCol="false" tIns="0" lIns="0" bIns="0" rIns="0">
            <a:spAutoFit/>
          </a:bodyPr>
          <a:lstStyle/>
          <a:p>
            <a:pPr algn="just" marL="863595" indent="-431797" lvl="1">
              <a:lnSpc>
                <a:spcPts val="5599"/>
              </a:lnSpc>
              <a:buAutoNum type="arabicPeriod" startAt="1"/>
            </a:pPr>
            <a:r>
              <a:rPr lang="en-US" sz="3999">
                <a:solidFill>
                  <a:srgbClr val="94DDDE"/>
                </a:solidFill>
                <a:latin typeface="Josefin Sans"/>
                <a:ea typeface="Josefin Sans"/>
                <a:cs typeface="Josefin Sans"/>
                <a:sym typeface="Josefin Sans"/>
              </a:rPr>
              <a:t>Giới thiệu</a:t>
            </a:r>
          </a:p>
          <a:p>
            <a:pPr algn="just" marL="863595" indent="-431797" lvl="1">
              <a:lnSpc>
                <a:spcPts val="5599"/>
              </a:lnSpc>
              <a:buAutoNum type="arabicPeriod" startAt="1"/>
            </a:pPr>
            <a:r>
              <a:rPr lang="en-US" sz="3999">
                <a:solidFill>
                  <a:srgbClr val="94DDDE"/>
                </a:solidFill>
                <a:latin typeface="Josefin Sans"/>
                <a:ea typeface="Josefin Sans"/>
                <a:cs typeface="Josefin Sans"/>
                <a:sym typeface="Josefin Sans"/>
              </a:rPr>
              <a:t>Dataset</a:t>
            </a:r>
          </a:p>
          <a:p>
            <a:pPr algn="just" marL="863595" indent="-431797" lvl="1">
              <a:lnSpc>
                <a:spcPts val="5599"/>
              </a:lnSpc>
              <a:buAutoNum type="arabicPeriod" startAt="1"/>
            </a:pPr>
            <a:r>
              <a:rPr lang="en-US" sz="3999">
                <a:solidFill>
                  <a:srgbClr val="94DDDE"/>
                </a:solidFill>
                <a:latin typeface="Josefin Sans"/>
                <a:ea typeface="Josefin Sans"/>
                <a:cs typeface="Josefin Sans"/>
                <a:sym typeface="Josefin Sans"/>
              </a:rPr>
              <a:t>Các model được sử dụng</a:t>
            </a:r>
          </a:p>
          <a:p>
            <a:pPr algn="just" marL="863595" indent="-431797" lvl="1">
              <a:lnSpc>
                <a:spcPts val="5599"/>
              </a:lnSpc>
              <a:buAutoNum type="arabicPeriod" startAt="1"/>
            </a:pPr>
            <a:r>
              <a:rPr lang="en-US" sz="3999">
                <a:solidFill>
                  <a:srgbClr val="94DDDE"/>
                </a:solidFill>
                <a:latin typeface="Josefin Sans"/>
                <a:ea typeface="Josefin Sans"/>
                <a:cs typeface="Josefin Sans"/>
                <a:sym typeface="Josefin Sans"/>
              </a:rPr>
              <a:t>Quy trình</a:t>
            </a:r>
          </a:p>
          <a:p>
            <a:pPr algn="just" marL="863595" indent="-431797" lvl="1">
              <a:lnSpc>
                <a:spcPts val="5599"/>
              </a:lnSpc>
              <a:buAutoNum type="arabicPeriod" startAt="1"/>
            </a:pPr>
            <a:r>
              <a:rPr lang="en-US" sz="3999">
                <a:solidFill>
                  <a:srgbClr val="94DDDE"/>
                </a:solidFill>
                <a:latin typeface="Josefin Sans"/>
                <a:ea typeface="Josefin Sans"/>
                <a:cs typeface="Josefin Sans"/>
                <a:sym typeface="Josefin Sans"/>
              </a:rPr>
              <a:t>Kết quả</a:t>
            </a:r>
          </a:p>
          <a:p>
            <a:pPr algn="just" marL="863595" indent="-431797" lvl="1">
              <a:lnSpc>
                <a:spcPts val="5599"/>
              </a:lnSpc>
              <a:buAutoNum type="arabicPeriod" startAt="1"/>
            </a:pPr>
            <a:r>
              <a:rPr lang="en-US" sz="3999">
                <a:solidFill>
                  <a:srgbClr val="94DDDE"/>
                </a:solidFill>
                <a:latin typeface="Josefin Sans"/>
                <a:ea typeface="Josefin Sans"/>
                <a:cs typeface="Josefin Sans"/>
                <a:sym typeface="Josefin Sans"/>
              </a:rPr>
              <a:t>Demo</a:t>
            </a:r>
          </a:p>
        </p:txBody>
      </p:sp>
      <p:sp>
        <p:nvSpPr>
          <p:cNvPr name="Freeform 4" id="4"/>
          <p:cNvSpPr/>
          <p:nvPr/>
        </p:nvSpPr>
        <p:spPr>
          <a:xfrm flipH="false" flipV="false" rot="0">
            <a:off x="1309758" y="1684366"/>
            <a:ext cx="3874545" cy="5122596"/>
          </a:xfrm>
          <a:custGeom>
            <a:avLst/>
            <a:gdLst/>
            <a:ahLst/>
            <a:cxnLst/>
            <a:rect r="r" b="b" t="t" l="l"/>
            <a:pathLst>
              <a:path h="5122596" w="3874545">
                <a:moveTo>
                  <a:pt x="0" y="0"/>
                </a:moveTo>
                <a:lnTo>
                  <a:pt x="3874546" y="0"/>
                </a:lnTo>
                <a:lnTo>
                  <a:pt x="3874546" y="5122596"/>
                </a:lnTo>
                <a:lnTo>
                  <a:pt x="0" y="5122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380976" y="2475095"/>
            <a:ext cx="3874545" cy="5122596"/>
          </a:xfrm>
          <a:custGeom>
            <a:avLst/>
            <a:gdLst/>
            <a:ahLst/>
            <a:cxnLst/>
            <a:rect r="r" b="b" t="t" l="l"/>
            <a:pathLst>
              <a:path h="5122596" w="3874545">
                <a:moveTo>
                  <a:pt x="0" y="0"/>
                </a:moveTo>
                <a:lnTo>
                  <a:pt x="3874545" y="0"/>
                </a:lnTo>
                <a:lnTo>
                  <a:pt x="3874545" y="5122595"/>
                </a:lnTo>
                <a:lnTo>
                  <a:pt x="0" y="51225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495732" y="3214319"/>
            <a:ext cx="3874545" cy="5122596"/>
          </a:xfrm>
          <a:custGeom>
            <a:avLst/>
            <a:gdLst/>
            <a:ahLst/>
            <a:cxnLst/>
            <a:rect r="r" b="b" t="t" l="l"/>
            <a:pathLst>
              <a:path h="5122596" w="3874545">
                <a:moveTo>
                  <a:pt x="0" y="0"/>
                </a:moveTo>
                <a:lnTo>
                  <a:pt x="3874545" y="0"/>
                </a:lnTo>
                <a:lnTo>
                  <a:pt x="3874545" y="5122596"/>
                </a:lnTo>
                <a:lnTo>
                  <a:pt x="0" y="51225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0" y="9398356"/>
            <a:ext cx="888255" cy="880110"/>
          </a:xfrm>
          <a:prstGeom prst="rect">
            <a:avLst/>
          </a:prstGeom>
        </p:spPr>
        <p:txBody>
          <a:bodyPr anchor="t" rtlCol="false" tIns="0" lIns="0" bIns="0" rIns="0">
            <a:spAutoFit/>
          </a:bodyPr>
          <a:lstStyle/>
          <a:p>
            <a:pPr algn="ctr">
              <a:lnSpc>
                <a:spcPts val="6720"/>
              </a:lnSpc>
            </a:pPr>
            <a:r>
              <a:rPr lang="en-US" sz="6000" b="true">
                <a:solidFill>
                  <a:srgbClr val="00BF63"/>
                </a:solidFill>
                <a:latin typeface="Josefin Sans Bold"/>
                <a:ea typeface="Josefin Sans Bold"/>
                <a:cs typeface="Josefin Sans Bold"/>
                <a:sym typeface="Josefin Sans Bold"/>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541401" y="4203067"/>
            <a:ext cx="7312717" cy="2090417"/>
          </a:xfrm>
          <a:prstGeom prst="rect">
            <a:avLst/>
          </a:prstGeom>
        </p:spPr>
        <p:txBody>
          <a:bodyPr anchor="t" rtlCol="false" tIns="0" lIns="0" bIns="0" rIns="0">
            <a:spAutoFit/>
          </a:bodyPr>
          <a:lstStyle/>
          <a:p>
            <a:pPr algn="l">
              <a:lnSpc>
                <a:spcPts val="7989"/>
              </a:lnSpc>
            </a:pPr>
            <a:r>
              <a:rPr lang="en-US" sz="8499" spc="-93" b="true">
                <a:solidFill>
                  <a:srgbClr val="2B4B82"/>
                </a:solidFill>
                <a:latin typeface="Josefin Sans Bold"/>
                <a:ea typeface="Josefin Sans Bold"/>
                <a:cs typeface="Josefin Sans Bold"/>
                <a:sym typeface="Josefin Sans Bold"/>
              </a:rPr>
              <a:t>THANKS FOR WATCHING!</a:t>
            </a:r>
          </a:p>
        </p:txBody>
      </p:sp>
      <p:sp>
        <p:nvSpPr>
          <p:cNvPr name="Freeform 3" id="3"/>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13564190" y="0"/>
            <a:ext cx="4723810" cy="3787636"/>
          </a:xfrm>
          <a:custGeom>
            <a:avLst/>
            <a:gdLst/>
            <a:ahLst/>
            <a:cxnLst/>
            <a:rect r="r" b="b" t="t" l="l"/>
            <a:pathLst>
              <a:path h="3787636" w="4723810">
                <a:moveTo>
                  <a:pt x="0" y="0"/>
                </a:moveTo>
                <a:lnTo>
                  <a:pt x="4723810" y="0"/>
                </a:lnTo>
                <a:lnTo>
                  <a:pt x="4723810" y="3787636"/>
                </a:lnTo>
                <a:lnTo>
                  <a:pt x="0" y="37876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8429484" y="7660767"/>
            <a:ext cx="1429032" cy="432282"/>
          </a:xfrm>
          <a:custGeom>
            <a:avLst/>
            <a:gdLst/>
            <a:ahLst/>
            <a:cxnLst/>
            <a:rect r="r" b="b" t="t" l="l"/>
            <a:pathLst>
              <a:path h="432282" w="1429032">
                <a:moveTo>
                  <a:pt x="0" y="0"/>
                </a:moveTo>
                <a:lnTo>
                  <a:pt x="1429032" y="0"/>
                </a:lnTo>
                <a:lnTo>
                  <a:pt x="1429032" y="432282"/>
                </a:lnTo>
                <a:lnTo>
                  <a:pt x="0" y="4322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0" y="1893818"/>
            <a:ext cx="12793433" cy="1285875"/>
          </a:xfrm>
          <a:prstGeom prst="rect">
            <a:avLst/>
          </a:prstGeom>
        </p:spPr>
        <p:txBody>
          <a:bodyPr anchor="t" rtlCol="false" tIns="0" lIns="0" bIns="0" rIns="0">
            <a:spAutoFit/>
          </a:bodyPr>
          <a:lstStyle/>
          <a:p>
            <a:pPr algn="ctr">
              <a:lnSpc>
                <a:spcPts val="10199"/>
              </a:lnSpc>
            </a:pPr>
            <a:r>
              <a:rPr lang="en-US" b="true" sz="8499">
                <a:solidFill>
                  <a:srgbClr val="31356E"/>
                </a:solidFill>
                <a:latin typeface="Josefin Sans Bold"/>
                <a:ea typeface="Josefin Sans Bold"/>
                <a:cs typeface="Josefin Sans Bold"/>
                <a:sym typeface="Josefin Sans Bold"/>
              </a:rPr>
              <a:t>GIỚI THIỆU</a:t>
            </a:r>
          </a:p>
        </p:txBody>
      </p:sp>
      <p:sp>
        <p:nvSpPr>
          <p:cNvPr name="TextBox 5" id="5"/>
          <p:cNvSpPr txBox="true"/>
          <p:nvPr/>
        </p:nvSpPr>
        <p:spPr>
          <a:xfrm rot="0">
            <a:off x="1028700" y="3787636"/>
            <a:ext cx="11764733" cy="2095500"/>
          </a:xfrm>
          <a:prstGeom prst="rect">
            <a:avLst/>
          </a:prstGeom>
        </p:spPr>
        <p:txBody>
          <a:bodyPr anchor="t" rtlCol="false" tIns="0" lIns="0" bIns="0" rIns="0">
            <a:spAutoFit/>
          </a:bodyPr>
          <a:lstStyle/>
          <a:p>
            <a:pPr algn="just">
              <a:lnSpc>
                <a:spcPts val="4199"/>
              </a:lnSpc>
            </a:pPr>
            <a:r>
              <a:rPr lang="en-US" sz="3499" i="true">
                <a:solidFill>
                  <a:srgbClr val="2B4B82"/>
                </a:solidFill>
                <a:latin typeface="Josefin Sans Italics"/>
                <a:ea typeface="Josefin Sans Italics"/>
                <a:cs typeface="Josefin Sans Italics"/>
                <a:sym typeface="Josefin Sans Italics"/>
              </a:rPr>
              <a:t>Image Retrieval from Text (truy vấn hình ảnh từ văn bản)</a:t>
            </a:r>
            <a:r>
              <a:rPr lang="en-US" sz="3499">
                <a:solidFill>
                  <a:srgbClr val="2B4B82"/>
                </a:solidFill>
                <a:latin typeface="Josefin Sans"/>
                <a:ea typeface="Josefin Sans"/>
                <a:cs typeface="Josefin Sans"/>
                <a:sym typeface="Josefin Sans"/>
              </a:rPr>
              <a:t>: lĩnh vực quan trọng trong xử lý ngôn ngữ tự nhiên, mục tiêu chính là tìm kiếm và truy xuất hình ảnh phù hợp dựa trên truy vấn bằng văn bản.</a:t>
            </a:r>
          </a:p>
        </p:txBody>
      </p:sp>
      <p:sp>
        <p:nvSpPr>
          <p:cNvPr name="TextBox 6" id="6"/>
          <p:cNvSpPr txBox="true"/>
          <p:nvPr/>
        </p:nvSpPr>
        <p:spPr>
          <a:xfrm rot="0">
            <a:off x="2508925" y="6638517"/>
            <a:ext cx="13270150" cy="523875"/>
          </a:xfrm>
          <a:prstGeom prst="rect">
            <a:avLst/>
          </a:prstGeom>
        </p:spPr>
        <p:txBody>
          <a:bodyPr anchor="t" rtlCol="false" tIns="0" lIns="0" bIns="0" rIns="0">
            <a:spAutoFit/>
          </a:bodyPr>
          <a:lstStyle/>
          <a:p>
            <a:pPr algn="ctr">
              <a:lnSpc>
                <a:spcPts val="4199"/>
              </a:lnSpc>
            </a:pPr>
            <a:r>
              <a:rPr lang="en-US" sz="3499" u="sng">
                <a:solidFill>
                  <a:srgbClr val="2B4B82"/>
                </a:solidFill>
                <a:latin typeface="Josefin Sans"/>
                <a:ea typeface="Josefin Sans"/>
                <a:cs typeface="Josefin Sans"/>
                <a:sym typeface="Josefin Sans"/>
              </a:rPr>
              <a:t>Input</a:t>
            </a:r>
            <a:r>
              <a:rPr lang="en-US" sz="3499">
                <a:solidFill>
                  <a:srgbClr val="2B4B82"/>
                </a:solidFill>
                <a:latin typeface="Josefin Sans"/>
                <a:ea typeface="Josefin Sans"/>
                <a:cs typeface="Josefin Sans"/>
                <a:sym typeface="Josefin Sans"/>
              </a:rPr>
              <a:t>: câu truy vấn mô tả nội dung / đặc điểm của hình ảnh</a:t>
            </a:r>
          </a:p>
        </p:txBody>
      </p:sp>
      <p:sp>
        <p:nvSpPr>
          <p:cNvPr name="TextBox 7" id="7"/>
          <p:cNvSpPr txBox="true"/>
          <p:nvPr/>
        </p:nvSpPr>
        <p:spPr>
          <a:xfrm rot="0">
            <a:off x="2508925" y="8591424"/>
            <a:ext cx="13270150" cy="523875"/>
          </a:xfrm>
          <a:prstGeom prst="rect">
            <a:avLst/>
          </a:prstGeom>
        </p:spPr>
        <p:txBody>
          <a:bodyPr anchor="t" rtlCol="false" tIns="0" lIns="0" bIns="0" rIns="0">
            <a:spAutoFit/>
          </a:bodyPr>
          <a:lstStyle/>
          <a:p>
            <a:pPr algn="ctr">
              <a:lnSpc>
                <a:spcPts val="4199"/>
              </a:lnSpc>
            </a:pPr>
            <a:r>
              <a:rPr lang="en-US" sz="3499" u="sng">
                <a:solidFill>
                  <a:srgbClr val="2B4B82"/>
                </a:solidFill>
                <a:latin typeface="Josefin Sans"/>
                <a:ea typeface="Josefin Sans"/>
                <a:cs typeface="Josefin Sans"/>
                <a:sym typeface="Josefin Sans"/>
              </a:rPr>
              <a:t>Output</a:t>
            </a:r>
            <a:r>
              <a:rPr lang="en-US" sz="3499">
                <a:solidFill>
                  <a:srgbClr val="2B4B82"/>
                </a:solidFill>
                <a:latin typeface="Josefin Sans"/>
                <a:ea typeface="Josefin Sans"/>
                <a:cs typeface="Josefin Sans"/>
                <a:sym typeface="Josefin Sans"/>
              </a:rPr>
              <a:t>: tập hợp các hình ảnh phù hợp với mô tả của câu truy vấn</a:t>
            </a:r>
          </a:p>
        </p:txBody>
      </p:sp>
      <p:sp>
        <p:nvSpPr>
          <p:cNvPr name="TextBox 8" id="8"/>
          <p:cNvSpPr txBox="true"/>
          <p:nvPr/>
        </p:nvSpPr>
        <p:spPr>
          <a:xfrm rot="0">
            <a:off x="0" y="9398356"/>
            <a:ext cx="888255" cy="880110"/>
          </a:xfrm>
          <a:prstGeom prst="rect">
            <a:avLst/>
          </a:prstGeom>
        </p:spPr>
        <p:txBody>
          <a:bodyPr anchor="t" rtlCol="false" tIns="0" lIns="0" bIns="0" rIns="0">
            <a:spAutoFit/>
          </a:bodyPr>
          <a:lstStyle/>
          <a:p>
            <a:pPr algn="ctr">
              <a:lnSpc>
                <a:spcPts val="6720"/>
              </a:lnSpc>
            </a:pPr>
            <a:r>
              <a:rPr lang="en-US" sz="6000" b="true">
                <a:solidFill>
                  <a:srgbClr val="00BF63"/>
                </a:solidFill>
                <a:latin typeface="Josefin Sans Bold"/>
                <a:ea typeface="Josefin Sans Bold"/>
                <a:cs typeface="Josefin Sans Bold"/>
                <a:sym typeface="Josefin Sans Bold"/>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1028700" y="2521154"/>
            <a:ext cx="6461932" cy="1057275"/>
          </a:xfrm>
          <a:prstGeom prst="rect">
            <a:avLst/>
          </a:prstGeom>
        </p:spPr>
        <p:txBody>
          <a:bodyPr anchor="t" rtlCol="false" tIns="0" lIns="0" bIns="0" rIns="0">
            <a:spAutoFit/>
          </a:bodyPr>
          <a:lstStyle/>
          <a:p>
            <a:pPr algn="ctr">
              <a:lnSpc>
                <a:spcPts val="8399"/>
              </a:lnSpc>
            </a:pPr>
            <a:r>
              <a:rPr lang="en-US" b="true" sz="6999">
                <a:solidFill>
                  <a:srgbClr val="2B4B82"/>
                </a:solidFill>
                <a:latin typeface="Josefin Sans Bold"/>
                <a:ea typeface="Josefin Sans Bold"/>
                <a:cs typeface="Josefin Sans Bold"/>
                <a:sym typeface="Josefin Sans Bold"/>
              </a:rPr>
              <a:t>MỤC TIÊU</a:t>
            </a:r>
          </a:p>
        </p:txBody>
      </p:sp>
      <p:sp>
        <p:nvSpPr>
          <p:cNvPr name="TextBox 3" id="3"/>
          <p:cNvSpPr txBox="true"/>
          <p:nvPr/>
        </p:nvSpPr>
        <p:spPr>
          <a:xfrm rot="0">
            <a:off x="1028700" y="3631491"/>
            <a:ext cx="6461932" cy="2076450"/>
          </a:xfrm>
          <a:prstGeom prst="rect">
            <a:avLst/>
          </a:prstGeom>
        </p:spPr>
        <p:txBody>
          <a:bodyPr anchor="t" rtlCol="false" tIns="0" lIns="0" bIns="0" rIns="0">
            <a:spAutoFit/>
          </a:bodyPr>
          <a:lstStyle/>
          <a:p>
            <a:pPr algn="l" marL="647698" indent="-323849" lvl="1">
              <a:lnSpc>
                <a:spcPts val="4199"/>
              </a:lnSpc>
              <a:buFont typeface="Arial"/>
              <a:buChar char="•"/>
            </a:pPr>
            <a:r>
              <a:rPr lang="en-US" sz="2999">
                <a:solidFill>
                  <a:srgbClr val="2B4B82"/>
                </a:solidFill>
                <a:latin typeface="Josefin Sans"/>
                <a:ea typeface="Josefin Sans"/>
                <a:cs typeface="Josefin Sans"/>
                <a:sym typeface="Josefin Sans"/>
              </a:rPr>
              <a:t>Phát triển hệ thống truy xuất hình ảnh dựa trên mô tả văn bản, áp dụng công nghệ trí tuệ nhân tạo.</a:t>
            </a:r>
          </a:p>
        </p:txBody>
      </p:sp>
      <p:sp>
        <p:nvSpPr>
          <p:cNvPr name="Freeform 4" id="4"/>
          <p:cNvSpPr/>
          <p:nvPr/>
        </p:nvSpPr>
        <p:spPr>
          <a:xfrm flipH="false" flipV="false" rot="0">
            <a:off x="0" y="-963412"/>
            <a:ext cx="4597438" cy="2842053"/>
          </a:xfrm>
          <a:custGeom>
            <a:avLst/>
            <a:gdLst/>
            <a:ahLst/>
            <a:cxnLst/>
            <a:rect r="r" b="b" t="t" l="l"/>
            <a:pathLst>
              <a:path h="2842053" w="4597438">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10551837" y="390596"/>
            <a:ext cx="2076668" cy="1276207"/>
          </a:xfrm>
          <a:custGeom>
            <a:avLst/>
            <a:gdLst/>
            <a:ahLst/>
            <a:cxnLst/>
            <a:rect r="r" b="b" t="t" l="l"/>
            <a:pathLst>
              <a:path h="1276207" w="2076668">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138681" y="-2447996"/>
            <a:ext cx="3837986" cy="4114800"/>
          </a:xfrm>
          <a:custGeom>
            <a:avLst/>
            <a:gdLst/>
            <a:ahLst/>
            <a:cxnLst/>
            <a:rect r="r" b="b" t="t" l="l"/>
            <a:pathLst>
              <a:path h="4114800" w="3837986">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4994246" y="-3759204"/>
            <a:ext cx="5357753" cy="5591583"/>
          </a:xfrm>
          <a:custGeom>
            <a:avLst/>
            <a:gdLst/>
            <a:ahLst/>
            <a:cxnLst/>
            <a:rect r="r" b="b" t="t" l="l"/>
            <a:pathLst>
              <a:path h="5591583" w="535775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0797368" y="2521154"/>
            <a:ext cx="6461932" cy="1057275"/>
          </a:xfrm>
          <a:prstGeom prst="rect">
            <a:avLst/>
          </a:prstGeom>
        </p:spPr>
        <p:txBody>
          <a:bodyPr anchor="t" rtlCol="false" tIns="0" lIns="0" bIns="0" rIns="0">
            <a:spAutoFit/>
          </a:bodyPr>
          <a:lstStyle/>
          <a:p>
            <a:pPr algn="ctr">
              <a:lnSpc>
                <a:spcPts val="8399"/>
              </a:lnSpc>
            </a:pPr>
            <a:r>
              <a:rPr lang="en-US" b="true" sz="6999">
                <a:solidFill>
                  <a:srgbClr val="2B4B82"/>
                </a:solidFill>
                <a:latin typeface="Josefin Sans Bold"/>
                <a:ea typeface="Josefin Sans Bold"/>
                <a:cs typeface="Josefin Sans Bold"/>
                <a:sym typeface="Josefin Sans Bold"/>
              </a:rPr>
              <a:t>THÁCH THỨC</a:t>
            </a:r>
          </a:p>
        </p:txBody>
      </p:sp>
      <p:sp>
        <p:nvSpPr>
          <p:cNvPr name="TextBox 9" id="9"/>
          <p:cNvSpPr txBox="true"/>
          <p:nvPr/>
        </p:nvSpPr>
        <p:spPr>
          <a:xfrm rot="0">
            <a:off x="10797368" y="3631491"/>
            <a:ext cx="6461932" cy="2076450"/>
          </a:xfrm>
          <a:prstGeom prst="rect">
            <a:avLst/>
          </a:prstGeom>
        </p:spPr>
        <p:txBody>
          <a:bodyPr anchor="t" rtlCol="false" tIns="0" lIns="0" bIns="0" rIns="0">
            <a:spAutoFit/>
          </a:bodyPr>
          <a:lstStyle/>
          <a:p>
            <a:pPr algn="l" marL="647698" indent="-323849" lvl="1">
              <a:lnSpc>
                <a:spcPts val="4199"/>
              </a:lnSpc>
              <a:buFont typeface="Arial"/>
              <a:buChar char="•"/>
            </a:pPr>
            <a:r>
              <a:rPr lang="en-US" sz="2999">
                <a:solidFill>
                  <a:srgbClr val="2B4B82"/>
                </a:solidFill>
                <a:latin typeface="Josefin Sans"/>
                <a:ea typeface="Josefin Sans"/>
                <a:cs typeface="Josefin Sans"/>
                <a:sym typeface="Josefin Sans"/>
              </a:rPr>
              <a:t>Hiểu ngữ cảnh văn bản và ánh xạ với nội dung hình ảnh.</a:t>
            </a:r>
          </a:p>
          <a:p>
            <a:pPr algn="l" marL="647698" indent="-323849" lvl="1">
              <a:lnSpc>
                <a:spcPts val="4199"/>
              </a:lnSpc>
              <a:buFont typeface="Arial"/>
              <a:buChar char="•"/>
            </a:pPr>
            <a:r>
              <a:rPr lang="en-US" sz="2999">
                <a:solidFill>
                  <a:srgbClr val="2B4B82"/>
                </a:solidFill>
                <a:latin typeface="Josefin Sans"/>
                <a:ea typeface="Josefin Sans"/>
                <a:cs typeface="Josefin Sans"/>
                <a:sym typeface="Josefin Sans"/>
              </a:rPr>
              <a:t>Độ phức tạp của dữ liệu đa phương thức.</a:t>
            </a:r>
          </a:p>
        </p:txBody>
      </p:sp>
      <p:sp>
        <p:nvSpPr>
          <p:cNvPr name="TextBox 10" id="10"/>
          <p:cNvSpPr txBox="true"/>
          <p:nvPr/>
        </p:nvSpPr>
        <p:spPr>
          <a:xfrm rot="0">
            <a:off x="5913034" y="6143505"/>
            <a:ext cx="6461932" cy="1057275"/>
          </a:xfrm>
          <a:prstGeom prst="rect">
            <a:avLst/>
          </a:prstGeom>
        </p:spPr>
        <p:txBody>
          <a:bodyPr anchor="t" rtlCol="false" tIns="0" lIns="0" bIns="0" rIns="0">
            <a:spAutoFit/>
          </a:bodyPr>
          <a:lstStyle/>
          <a:p>
            <a:pPr algn="ctr">
              <a:lnSpc>
                <a:spcPts val="8399"/>
              </a:lnSpc>
            </a:pPr>
            <a:r>
              <a:rPr lang="en-US" b="true" sz="6999">
                <a:solidFill>
                  <a:srgbClr val="2B4B82"/>
                </a:solidFill>
                <a:latin typeface="Josefin Sans Bold"/>
                <a:ea typeface="Josefin Sans Bold"/>
                <a:cs typeface="Josefin Sans Bold"/>
                <a:sym typeface="Josefin Sans Bold"/>
              </a:rPr>
              <a:t>Ý NGHĨA</a:t>
            </a:r>
          </a:p>
        </p:txBody>
      </p:sp>
      <p:sp>
        <p:nvSpPr>
          <p:cNvPr name="TextBox 11" id="11"/>
          <p:cNvSpPr txBox="true"/>
          <p:nvPr/>
        </p:nvSpPr>
        <p:spPr>
          <a:xfrm rot="0">
            <a:off x="5913034" y="7294104"/>
            <a:ext cx="6461932" cy="2600325"/>
          </a:xfrm>
          <a:prstGeom prst="rect">
            <a:avLst/>
          </a:prstGeom>
        </p:spPr>
        <p:txBody>
          <a:bodyPr anchor="t" rtlCol="false" tIns="0" lIns="0" bIns="0" rIns="0">
            <a:spAutoFit/>
          </a:bodyPr>
          <a:lstStyle/>
          <a:p>
            <a:pPr algn="l" marL="647698" indent="-323849" lvl="1">
              <a:lnSpc>
                <a:spcPts val="4199"/>
              </a:lnSpc>
              <a:buFont typeface="Arial"/>
              <a:buChar char="•"/>
            </a:pPr>
            <a:r>
              <a:rPr lang="en-US" sz="2999">
                <a:solidFill>
                  <a:srgbClr val="2B4B82"/>
                </a:solidFill>
                <a:latin typeface="Josefin Sans"/>
                <a:ea typeface="Josefin Sans"/>
                <a:cs typeface="Josefin Sans"/>
                <a:sym typeface="Josefin Sans"/>
              </a:rPr>
              <a:t>Tăng cường trải nghiệm tìm kiếm hình ảnh thông minh.</a:t>
            </a:r>
          </a:p>
          <a:p>
            <a:pPr algn="l" marL="647698" indent="-323849" lvl="1">
              <a:lnSpc>
                <a:spcPts val="4199"/>
              </a:lnSpc>
              <a:buFont typeface="Arial"/>
              <a:buChar char="•"/>
            </a:pPr>
            <a:r>
              <a:rPr lang="en-US" sz="2999">
                <a:solidFill>
                  <a:srgbClr val="2B4B82"/>
                </a:solidFill>
                <a:latin typeface="Josefin Sans"/>
                <a:ea typeface="Josefin Sans"/>
                <a:cs typeface="Josefin Sans"/>
                <a:sym typeface="Josefin Sans"/>
              </a:rPr>
              <a:t>Ứng dụng trong thương mại điện tử, lưu trữ và xử lý dữ liệu hình ảnh.</a:t>
            </a:r>
          </a:p>
        </p:txBody>
      </p:sp>
      <p:sp>
        <p:nvSpPr>
          <p:cNvPr name="TextBox 12" id="12"/>
          <p:cNvSpPr txBox="true"/>
          <p:nvPr/>
        </p:nvSpPr>
        <p:spPr>
          <a:xfrm rot="0">
            <a:off x="0" y="9398356"/>
            <a:ext cx="888255" cy="880110"/>
          </a:xfrm>
          <a:prstGeom prst="rect">
            <a:avLst/>
          </a:prstGeom>
        </p:spPr>
        <p:txBody>
          <a:bodyPr anchor="t" rtlCol="false" tIns="0" lIns="0" bIns="0" rIns="0">
            <a:spAutoFit/>
          </a:bodyPr>
          <a:lstStyle/>
          <a:p>
            <a:pPr algn="ctr">
              <a:lnSpc>
                <a:spcPts val="6720"/>
              </a:lnSpc>
            </a:pPr>
            <a:r>
              <a:rPr lang="en-US" sz="6000" b="true">
                <a:solidFill>
                  <a:srgbClr val="00BF63"/>
                </a:solidFill>
                <a:latin typeface="Josefin Sans Bold"/>
                <a:ea typeface="Josefin Sans Bold"/>
                <a:cs typeface="Josefin Sans Bold"/>
                <a:sym typeface="Josefin Sans Bold"/>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1028700" y="933889"/>
            <a:ext cx="7165867" cy="1123950"/>
          </a:xfrm>
          <a:prstGeom prst="rect">
            <a:avLst/>
          </a:prstGeom>
        </p:spPr>
        <p:txBody>
          <a:bodyPr anchor="t" rtlCol="false" tIns="0" lIns="0" bIns="0" rIns="0">
            <a:spAutoFit/>
          </a:bodyPr>
          <a:lstStyle/>
          <a:p>
            <a:pPr algn="l">
              <a:lnSpc>
                <a:spcPts val="8400"/>
              </a:lnSpc>
            </a:pPr>
            <a:r>
              <a:rPr lang="en-US" sz="8000" b="true">
                <a:solidFill>
                  <a:srgbClr val="F7B4A7"/>
                </a:solidFill>
                <a:latin typeface="Josefin Sans Bold"/>
                <a:ea typeface="Josefin Sans Bold"/>
                <a:cs typeface="Josefin Sans Bold"/>
                <a:sym typeface="Josefin Sans Bold"/>
              </a:rPr>
              <a:t>DATASET</a:t>
            </a:r>
          </a:p>
        </p:txBody>
      </p:sp>
      <p:sp>
        <p:nvSpPr>
          <p:cNvPr name="TextBox 3" id="3"/>
          <p:cNvSpPr txBox="true"/>
          <p:nvPr/>
        </p:nvSpPr>
        <p:spPr>
          <a:xfrm rot="0">
            <a:off x="1028700" y="2776060"/>
            <a:ext cx="9842151" cy="5960110"/>
          </a:xfrm>
          <a:prstGeom prst="rect">
            <a:avLst/>
          </a:prstGeom>
        </p:spPr>
        <p:txBody>
          <a:bodyPr anchor="t" rtlCol="false" tIns="0" lIns="0" bIns="0" rIns="0">
            <a:spAutoFit/>
          </a:bodyPr>
          <a:lstStyle/>
          <a:p>
            <a:pPr algn="l" marL="669289" indent="-334645" lvl="1">
              <a:lnSpc>
                <a:spcPts val="4339"/>
              </a:lnSpc>
              <a:buFont typeface="Arial"/>
              <a:buChar char="•"/>
            </a:pPr>
            <a:r>
              <a:rPr lang="en-US" b="true" sz="3099">
                <a:solidFill>
                  <a:srgbClr val="94DDDE"/>
                </a:solidFill>
                <a:latin typeface="Josefin Sans Bold"/>
                <a:ea typeface="Josefin Sans Bold"/>
                <a:cs typeface="Josefin Sans Bold"/>
                <a:sym typeface="Josefin Sans Bold"/>
              </a:rPr>
              <a:t>Flickr30k:</a:t>
            </a:r>
            <a:r>
              <a:rPr lang="en-US" sz="3099">
                <a:solidFill>
                  <a:srgbClr val="94DDDE"/>
                </a:solidFill>
                <a:latin typeface="Josefin Sans"/>
                <a:ea typeface="Josefin Sans"/>
                <a:cs typeface="Josefin Sans"/>
                <a:sym typeface="Josefin Sans"/>
              </a:rPr>
              <a:t> bộ dữ liệu được thiết kế để nghiên cứu các tác vụ đa phương thức như mô tả hình ảnh, tìm kiếm hình ảnh từ văn bản và ngược lại.</a:t>
            </a:r>
          </a:p>
          <a:p>
            <a:pPr algn="l">
              <a:lnSpc>
                <a:spcPts val="4339"/>
              </a:lnSpc>
            </a:pPr>
          </a:p>
          <a:p>
            <a:pPr algn="l" marL="669289" indent="-334645" lvl="1">
              <a:lnSpc>
                <a:spcPts val="4339"/>
              </a:lnSpc>
              <a:buFont typeface="Arial"/>
              <a:buChar char="•"/>
            </a:pPr>
            <a:r>
              <a:rPr lang="en-US" sz="3099">
                <a:solidFill>
                  <a:srgbClr val="94DDDE"/>
                </a:solidFill>
                <a:latin typeface="Josefin Sans"/>
                <a:ea typeface="Josefin Sans"/>
                <a:cs typeface="Josefin Sans"/>
                <a:sym typeface="Josefin Sans"/>
              </a:rPr>
              <a:t>Gồm 31,785 hình ảnh từ nền tảng Flickr, với các ngữ cảnh đời sống thực tế đa dạng. </a:t>
            </a:r>
          </a:p>
          <a:p>
            <a:pPr algn="l">
              <a:lnSpc>
                <a:spcPts val="4339"/>
              </a:lnSpc>
            </a:pPr>
          </a:p>
          <a:p>
            <a:pPr algn="l" marL="669289" indent="-334645" lvl="1">
              <a:lnSpc>
                <a:spcPts val="4339"/>
              </a:lnSpc>
              <a:buFont typeface="Arial"/>
              <a:buChar char="•"/>
            </a:pPr>
            <a:r>
              <a:rPr lang="en-US" sz="3099">
                <a:solidFill>
                  <a:srgbClr val="94DDDE"/>
                </a:solidFill>
                <a:latin typeface="Josefin Sans"/>
                <a:ea typeface="Josefin Sans"/>
                <a:cs typeface="Josefin Sans"/>
                <a:sym typeface="Josefin Sans"/>
              </a:rPr>
              <a:t>Mỗi hình ảnh đi kèm 5 mô tả văn bản (caption) cung cấp thông tin chi tiết về ngữ cảnh, đối tượng và hành động trong hình ảnh.</a:t>
            </a:r>
          </a:p>
          <a:p>
            <a:pPr algn="l">
              <a:lnSpc>
                <a:spcPts val="4339"/>
              </a:lnSpc>
            </a:pPr>
          </a:p>
        </p:txBody>
      </p:sp>
      <p:pic>
        <p:nvPicPr>
          <p:cNvPr name="Picture 4" id="4"/>
          <p:cNvPicPr>
            <a:picLocks noChangeAspect="true"/>
          </p:cNvPicPr>
          <p:nvPr/>
        </p:nvPicPr>
        <p:blipFill>
          <a:blip r:embed="rId2"/>
          <a:stretch>
            <a:fillRect/>
          </a:stretch>
        </p:blipFill>
        <p:spPr>
          <a:xfrm rot="0">
            <a:off x="11275920" y="1649216"/>
            <a:ext cx="6558330" cy="6899400"/>
          </a:xfrm>
          <a:prstGeom prst="rect">
            <a:avLst/>
          </a:prstGeom>
        </p:spPr>
      </p:pic>
      <p:sp>
        <p:nvSpPr>
          <p:cNvPr name="TextBox 5" id="5"/>
          <p:cNvSpPr txBox="true"/>
          <p:nvPr/>
        </p:nvSpPr>
        <p:spPr>
          <a:xfrm rot="0">
            <a:off x="10972151" y="8499482"/>
            <a:ext cx="7165867" cy="342900"/>
          </a:xfrm>
          <a:prstGeom prst="rect">
            <a:avLst/>
          </a:prstGeom>
        </p:spPr>
        <p:txBody>
          <a:bodyPr anchor="t" rtlCol="false" tIns="0" lIns="0" bIns="0" rIns="0">
            <a:spAutoFit/>
          </a:bodyPr>
          <a:lstStyle/>
          <a:p>
            <a:pPr algn="ctr">
              <a:lnSpc>
                <a:spcPts val="2624"/>
              </a:lnSpc>
            </a:pPr>
            <a:r>
              <a:rPr lang="en-US" sz="2499">
                <a:solidFill>
                  <a:srgbClr val="94DDDE"/>
                </a:solidFill>
                <a:latin typeface="Josefin Sans"/>
                <a:ea typeface="Josefin Sans"/>
                <a:cs typeface="Josefin Sans"/>
                <a:sym typeface="Josefin Sans"/>
              </a:rPr>
              <a:t>Biểu đồ phân chia dữ liệu</a:t>
            </a:r>
          </a:p>
        </p:txBody>
      </p:sp>
      <p:sp>
        <p:nvSpPr>
          <p:cNvPr name="TextBox 6" id="6"/>
          <p:cNvSpPr txBox="true"/>
          <p:nvPr/>
        </p:nvSpPr>
        <p:spPr>
          <a:xfrm rot="0">
            <a:off x="0" y="9398356"/>
            <a:ext cx="888255" cy="880110"/>
          </a:xfrm>
          <a:prstGeom prst="rect">
            <a:avLst/>
          </a:prstGeom>
        </p:spPr>
        <p:txBody>
          <a:bodyPr anchor="t" rtlCol="false" tIns="0" lIns="0" bIns="0" rIns="0">
            <a:spAutoFit/>
          </a:bodyPr>
          <a:lstStyle/>
          <a:p>
            <a:pPr algn="ctr">
              <a:lnSpc>
                <a:spcPts val="6720"/>
              </a:lnSpc>
            </a:pPr>
            <a:r>
              <a:rPr lang="en-US" sz="6000" b="true">
                <a:solidFill>
                  <a:srgbClr val="00BF63"/>
                </a:solidFill>
                <a:latin typeface="Josefin Sans Bold"/>
                <a:ea typeface="Josefin Sans Bold"/>
                <a:cs typeface="Josefin Sans Bold"/>
                <a:sym typeface="Josefin Sans Bold"/>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0121913" y="3187135"/>
            <a:ext cx="7279933" cy="4648360"/>
          </a:xfrm>
          <a:custGeom>
            <a:avLst/>
            <a:gdLst/>
            <a:ahLst/>
            <a:cxnLst/>
            <a:rect r="r" b="b" t="t" l="l"/>
            <a:pathLst>
              <a:path h="4648360" w="7279933">
                <a:moveTo>
                  <a:pt x="0" y="0"/>
                </a:moveTo>
                <a:lnTo>
                  <a:pt x="7279933" y="0"/>
                </a:lnTo>
                <a:lnTo>
                  <a:pt x="7279933" y="4648360"/>
                </a:lnTo>
                <a:lnTo>
                  <a:pt x="0" y="4648360"/>
                </a:lnTo>
                <a:lnTo>
                  <a:pt x="0" y="0"/>
                </a:lnTo>
                <a:close/>
              </a:path>
            </a:pathLst>
          </a:custGeom>
          <a:blipFill>
            <a:blip r:embed="rId2"/>
            <a:stretch>
              <a:fillRect l="0" t="0" r="0" b="-4304"/>
            </a:stretch>
          </a:blipFill>
        </p:spPr>
      </p:sp>
      <p:sp>
        <p:nvSpPr>
          <p:cNvPr name="TextBox 3" id="3"/>
          <p:cNvSpPr txBox="true"/>
          <p:nvPr/>
        </p:nvSpPr>
        <p:spPr>
          <a:xfrm rot="0">
            <a:off x="791124" y="2226460"/>
            <a:ext cx="8767251" cy="6503035"/>
          </a:xfrm>
          <a:prstGeom prst="rect">
            <a:avLst/>
          </a:prstGeom>
        </p:spPr>
        <p:txBody>
          <a:bodyPr anchor="t" rtlCol="false" tIns="0" lIns="0" bIns="0" rIns="0">
            <a:spAutoFit/>
          </a:bodyPr>
          <a:lstStyle/>
          <a:p>
            <a:pPr algn="l">
              <a:lnSpc>
                <a:spcPts val="4339"/>
              </a:lnSpc>
            </a:pPr>
          </a:p>
          <a:p>
            <a:pPr algn="l" marL="669289" indent="-334645" lvl="1">
              <a:lnSpc>
                <a:spcPts val="4339"/>
              </a:lnSpc>
              <a:buFont typeface="Arial"/>
              <a:buChar char="•"/>
            </a:pPr>
            <a:r>
              <a:rPr lang="en-US" sz="3099">
                <a:solidFill>
                  <a:srgbClr val="94DDDE"/>
                </a:solidFill>
                <a:latin typeface="Josefin Sans"/>
                <a:ea typeface="Josefin Sans"/>
                <a:cs typeface="Josefin Sans"/>
                <a:sym typeface="Josefin Sans"/>
              </a:rPr>
              <a:t>"one guy playing the guitar and another guy poking at him."</a:t>
            </a:r>
          </a:p>
          <a:p>
            <a:pPr algn="l">
              <a:lnSpc>
                <a:spcPts val="4339"/>
              </a:lnSpc>
            </a:pPr>
          </a:p>
          <a:p>
            <a:pPr algn="l" marL="669289" indent="-334645" lvl="1">
              <a:lnSpc>
                <a:spcPts val="4339"/>
              </a:lnSpc>
              <a:buFont typeface="Arial"/>
              <a:buChar char="•"/>
            </a:pPr>
            <a:r>
              <a:rPr lang="en-US" sz="3099">
                <a:solidFill>
                  <a:srgbClr val="94DDDE"/>
                </a:solidFill>
                <a:latin typeface="Josefin Sans"/>
                <a:ea typeface="Josefin Sans"/>
                <a:cs typeface="Josefin Sans"/>
                <a:sym typeface="Josefin Sans"/>
              </a:rPr>
              <a:t>"A man in green is holding a guitar while the other man is looking at his shirt."</a:t>
            </a:r>
          </a:p>
          <a:p>
            <a:pPr algn="l">
              <a:lnSpc>
                <a:spcPts val="4339"/>
              </a:lnSpc>
            </a:pPr>
          </a:p>
          <a:p>
            <a:pPr algn="l" marL="669289" indent="-334645" lvl="1">
              <a:lnSpc>
                <a:spcPts val="4339"/>
              </a:lnSpc>
              <a:buFont typeface="Arial"/>
              <a:buChar char="•"/>
            </a:pPr>
            <a:r>
              <a:rPr lang="en-US" sz="3099">
                <a:solidFill>
                  <a:srgbClr val="94DDDE"/>
                </a:solidFill>
                <a:latin typeface="Josefin Sans"/>
                <a:ea typeface="Josefin Sans"/>
                <a:cs typeface="Josefin Sans"/>
                <a:sym typeface="Josefin Sans"/>
              </a:rPr>
              <a:t>"A man is fixing the guitar player’s jacket."</a:t>
            </a:r>
          </a:p>
          <a:p>
            <a:pPr algn="l">
              <a:lnSpc>
                <a:spcPts val="4339"/>
              </a:lnSpc>
            </a:pPr>
          </a:p>
          <a:p>
            <a:pPr algn="l" marL="669289" indent="-334645" lvl="1">
              <a:lnSpc>
                <a:spcPts val="4339"/>
              </a:lnSpc>
              <a:buFont typeface="Arial"/>
              <a:buChar char="•"/>
            </a:pPr>
            <a:r>
              <a:rPr lang="en-US" sz="3099">
                <a:solidFill>
                  <a:srgbClr val="94DDDE"/>
                </a:solidFill>
                <a:latin typeface="Josefin Sans"/>
                <a:ea typeface="Josefin Sans"/>
                <a:cs typeface="Josefin Sans"/>
                <a:sym typeface="Josefin Sans"/>
              </a:rPr>
              <a:t>"A man stitching up another man's coat."</a:t>
            </a:r>
          </a:p>
          <a:p>
            <a:pPr algn="l">
              <a:lnSpc>
                <a:spcPts val="4339"/>
              </a:lnSpc>
            </a:pPr>
          </a:p>
          <a:p>
            <a:pPr algn="l" marL="669289" indent="-334645" lvl="1">
              <a:lnSpc>
                <a:spcPts val="4339"/>
              </a:lnSpc>
              <a:buFont typeface="Arial"/>
              <a:buChar char="•"/>
            </a:pPr>
            <a:r>
              <a:rPr lang="en-US" sz="3099">
                <a:solidFill>
                  <a:srgbClr val="94DDDE"/>
                </a:solidFill>
                <a:latin typeface="Josefin Sans"/>
                <a:ea typeface="Josefin Sans"/>
                <a:cs typeface="Josefin Sans"/>
                <a:sym typeface="Josefin Sans"/>
              </a:rPr>
              <a:t>"Two boys playing guitar."</a:t>
            </a:r>
          </a:p>
        </p:txBody>
      </p:sp>
      <p:sp>
        <p:nvSpPr>
          <p:cNvPr name="TextBox 4" id="4"/>
          <p:cNvSpPr txBox="true"/>
          <p:nvPr/>
        </p:nvSpPr>
        <p:spPr>
          <a:xfrm rot="0">
            <a:off x="1028700" y="933889"/>
            <a:ext cx="7165867" cy="1123950"/>
          </a:xfrm>
          <a:prstGeom prst="rect">
            <a:avLst/>
          </a:prstGeom>
        </p:spPr>
        <p:txBody>
          <a:bodyPr anchor="t" rtlCol="false" tIns="0" lIns="0" bIns="0" rIns="0">
            <a:spAutoFit/>
          </a:bodyPr>
          <a:lstStyle/>
          <a:p>
            <a:pPr algn="l">
              <a:lnSpc>
                <a:spcPts val="8400"/>
              </a:lnSpc>
            </a:pPr>
            <a:r>
              <a:rPr lang="en-US" sz="8000" b="true">
                <a:solidFill>
                  <a:srgbClr val="F7B4A7"/>
                </a:solidFill>
                <a:latin typeface="Josefin Sans Bold"/>
                <a:ea typeface="Josefin Sans Bold"/>
                <a:cs typeface="Josefin Sans Bold"/>
                <a:sym typeface="Josefin Sans Bold"/>
              </a:rPr>
              <a:t>DATASET</a:t>
            </a:r>
          </a:p>
        </p:txBody>
      </p:sp>
      <p:sp>
        <p:nvSpPr>
          <p:cNvPr name="TextBox 5" id="5"/>
          <p:cNvSpPr txBox="true"/>
          <p:nvPr/>
        </p:nvSpPr>
        <p:spPr>
          <a:xfrm rot="0">
            <a:off x="0" y="9398356"/>
            <a:ext cx="888255" cy="880110"/>
          </a:xfrm>
          <a:prstGeom prst="rect">
            <a:avLst/>
          </a:prstGeom>
        </p:spPr>
        <p:txBody>
          <a:bodyPr anchor="t" rtlCol="false" tIns="0" lIns="0" bIns="0" rIns="0">
            <a:spAutoFit/>
          </a:bodyPr>
          <a:lstStyle/>
          <a:p>
            <a:pPr algn="ctr">
              <a:lnSpc>
                <a:spcPts val="6720"/>
              </a:lnSpc>
            </a:pPr>
            <a:r>
              <a:rPr lang="en-US" sz="6000" b="true">
                <a:solidFill>
                  <a:srgbClr val="00BF63"/>
                </a:solidFill>
                <a:latin typeface="Josefin Sans Bold"/>
                <a:ea typeface="Josefin Sans Bold"/>
                <a:cs typeface="Josefin Sans Bold"/>
                <a:sym typeface="Josefin Sans Bold"/>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10476342" y="1951228"/>
            <a:ext cx="6338112" cy="6384545"/>
          </a:xfrm>
          <a:custGeom>
            <a:avLst/>
            <a:gdLst/>
            <a:ahLst/>
            <a:cxnLst/>
            <a:rect r="r" b="b" t="t" l="l"/>
            <a:pathLst>
              <a:path h="6384545" w="6338112">
                <a:moveTo>
                  <a:pt x="0" y="0"/>
                </a:moveTo>
                <a:lnTo>
                  <a:pt x="6338112" y="0"/>
                </a:lnTo>
                <a:lnTo>
                  <a:pt x="6338112" y="6384544"/>
                </a:lnTo>
                <a:lnTo>
                  <a:pt x="0" y="6384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57262" y="2654430"/>
            <a:ext cx="8489114" cy="1828800"/>
          </a:xfrm>
          <a:prstGeom prst="rect">
            <a:avLst/>
          </a:prstGeom>
        </p:spPr>
        <p:txBody>
          <a:bodyPr anchor="t" rtlCol="false" tIns="0" lIns="0" bIns="0" rIns="0">
            <a:spAutoFit/>
          </a:bodyPr>
          <a:lstStyle/>
          <a:p>
            <a:pPr algn="ctr" marL="0" indent="0" lvl="0">
              <a:lnSpc>
                <a:spcPts val="14398"/>
              </a:lnSpc>
              <a:spcBef>
                <a:spcPct val="0"/>
              </a:spcBef>
            </a:pPr>
            <a:r>
              <a:rPr lang="en-US" b="true" sz="11998" strike="noStrike" u="none">
                <a:solidFill>
                  <a:srgbClr val="31356E"/>
                </a:solidFill>
                <a:latin typeface="Josefin Sans Bold"/>
                <a:ea typeface="Josefin Sans Bold"/>
                <a:cs typeface="Josefin Sans Bold"/>
                <a:sym typeface="Josefin Sans Bold"/>
              </a:rPr>
              <a:t>MÔ HÌNH</a:t>
            </a:r>
          </a:p>
        </p:txBody>
      </p:sp>
      <p:sp>
        <p:nvSpPr>
          <p:cNvPr name="TextBox 4" id="4"/>
          <p:cNvSpPr txBox="true"/>
          <p:nvPr/>
        </p:nvSpPr>
        <p:spPr>
          <a:xfrm rot="0">
            <a:off x="654886" y="5490339"/>
            <a:ext cx="8489114" cy="1524000"/>
          </a:xfrm>
          <a:prstGeom prst="rect">
            <a:avLst/>
          </a:prstGeom>
        </p:spPr>
        <p:txBody>
          <a:bodyPr anchor="t" rtlCol="false" tIns="0" lIns="0" bIns="0" rIns="0">
            <a:spAutoFit/>
          </a:bodyPr>
          <a:lstStyle/>
          <a:p>
            <a:pPr algn="r" marL="0" indent="0" lvl="0">
              <a:lnSpc>
                <a:spcPts val="11999"/>
              </a:lnSpc>
              <a:spcBef>
                <a:spcPct val="0"/>
              </a:spcBef>
            </a:pPr>
            <a:r>
              <a:rPr lang="en-US" b="true" sz="9999">
                <a:solidFill>
                  <a:srgbClr val="31356E"/>
                </a:solidFill>
                <a:latin typeface="Josefin Sans Bold"/>
                <a:ea typeface="Josefin Sans Bold"/>
                <a:cs typeface="Josefin Sans Bold"/>
                <a:sym typeface="Josefin Sans Bold"/>
              </a:rPr>
              <a:t>CLIP</a:t>
            </a:r>
          </a:p>
        </p:txBody>
      </p:sp>
      <p:sp>
        <p:nvSpPr>
          <p:cNvPr name="TextBox 5" id="5"/>
          <p:cNvSpPr txBox="true"/>
          <p:nvPr/>
        </p:nvSpPr>
        <p:spPr>
          <a:xfrm rot="0">
            <a:off x="654886" y="7004814"/>
            <a:ext cx="8489114" cy="1524000"/>
          </a:xfrm>
          <a:prstGeom prst="rect">
            <a:avLst/>
          </a:prstGeom>
        </p:spPr>
        <p:txBody>
          <a:bodyPr anchor="t" rtlCol="false" tIns="0" lIns="0" bIns="0" rIns="0">
            <a:spAutoFit/>
          </a:bodyPr>
          <a:lstStyle/>
          <a:p>
            <a:pPr algn="r" marL="0" indent="0" lvl="0">
              <a:lnSpc>
                <a:spcPts val="11999"/>
              </a:lnSpc>
              <a:spcBef>
                <a:spcPct val="0"/>
              </a:spcBef>
            </a:pPr>
            <a:r>
              <a:rPr lang="en-US" b="true" sz="9999">
                <a:solidFill>
                  <a:srgbClr val="31356E"/>
                </a:solidFill>
                <a:latin typeface="Josefin Sans Bold"/>
                <a:ea typeface="Josefin Sans Bold"/>
                <a:cs typeface="Josefin Sans Bold"/>
                <a:sym typeface="Josefin Sans Bold"/>
              </a:rPr>
              <a:t>ALIGN</a:t>
            </a:r>
          </a:p>
        </p:txBody>
      </p:sp>
      <p:sp>
        <p:nvSpPr>
          <p:cNvPr name="AutoShape 6" id="6"/>
          <p:cNvSpPr/>
          <p:nvPr/>
        </p:nvSpPr>
        <p:spPr>
          <a:xfrm flipV="true">
            <a:off x="9446377" y="5499864"/>
            <a:ext cx="0" cy="2625071"/>
          </a:xfrm>
          <a:prstGeom prst="line">
            <a:avLst/>
          </a:prstGeom>
          <a:ln cap="flat" w="142875">
            <a:solidFill>
              <a:srgbClr val="31356E"/>
            </a:solidFill>
            <a:prstDash val="solid"/>
            <a:headEnd type="none" len="sm" w="sm"/>
            <a:tailEnd type="none" len="sm" w="sm"/>
          </a:ln>
        </p:spPr>
      </p:sp>
      <p:sp>
        <p:nvSpPr>
          <p:cNvPr name="TextBox 7" id="7"/>
          <p:cNvSpPr txBox="true"/>
          <p:nvPr/>
        </p:nvSpPr>
        <p:spPr>
          <a:xfrm rot="0">
            <a:off x="0" y="9398356"/>
            <a:ext cx="888255" cy="880110"/>
          </a:xfrm>
          <a:prstGeom prst="rect">
            <a:avLst/>
          </a:prstGeom>
        </p:spPr>
        <p:txBody>
          <a:bodyPr anchor="t" rtlCol="false" tIns="0" lIns="0" bIns="0" rIns="0">
            <a:spAutoFit/>
          </a:bodyPr>
          <a:lstStyle/>
          <a:p>
            <a:pPr algn="ctr">
              <a:lnSpc>
                <a:spcPts val="6720"/>
              </a:lnSpc>
            </a:pPr>
            <a:r>
              <a:rPr lang="en-US" sz="6000" b="true">
                <a:solidFill>
                  <a:srgbClr val="00BF63"/>
                </a:solidFill>
                <a:latin typeface="Josefin Sans Bold"/>
                <a:ea typeface="Josefin Sans Bold"/>
                <a:cs typeface="Josefin Sans Bold"/>
                <a:sym typeface="Josefin Sans Bold"/>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TextBox 2" id="2"/>
          <p:cNvSpPr txBox="true"/>
          <p:nvPr/>
        </p:nvSpPr>
        <p:spPr>
          <a:xfrm rot="0">
            <a:off x="1028700" y="1380505"/>
            <a:ext cx="2976774" cy="1089022"/>
          </a:xfrm>
          <a:prstGeom prst="rect">
            <a:avLst/>
          </a:prstGeom>
        </p:spPr>
        <p:txBody>
          <a:bodyPr anchor="t" rtlCol="false" tIns="0" lIns="0" bIns="0" rIns="0">
            <a:spAutoFit/>
          </a:bodyPr>
          <a:lstStyle/>
          <a:p>
            <a:pPr algn="l">
              <a:lnSpc>
                <a:spcPts val="8074"/>
              </a:lnSpc>
            </a:pPr>
            <a:r>
              <a:rPr lang="en-US" sz="8499" spc="-84" b="true">
                <a:solidFill>
                  <a:srgbClr val="2B4B82"/>
                </a:solidFill>
                <a:latin typeface="Josefin Sans Bold"/>
                <a:ea typeface="Josefin Sans Bold"/>
                <a:cs typeface="Josefin Sans Bold"/>
                <a:sym typeface="Josefin Sans Bold"/>
              </a:rPr>
              <a:t>CLIP</a:t>
            </a:r>
          </a:p>
        </p:txBody>
      </p:sp>
      <p:sp>
        <p:nvSpPr>
          <p:cNvPr name="Freeform 3" id="3"/>
          <p:cNvSpPr/>
          <p:nvPr/>
        </p:nvSpPr>
        <p:spPr>
          <a:xfrm flipH="false" flipV="false" rot="0">
            <a:off x="12213557" y="-1095217"/>
            <a:ext cx="6644271" cy="6869077"/>
          </a:xfrm>
          <a:custGeom>
            <a:avLst/>
            <a:gdLst/>
            <a:ahLst/>
            <a:cxnLst/>
            <a:rect r="r" b="b" t="t" l="l"/>
            <a:pathLst>
              <a:path h="6869077" w="6644271">
                <a:moveTo>
                  <a:pt x="0" y="0"/>
                </a:moveTo>
                <a:lnTo>
                  <a:pt x="6644271" y="0"/>
                </a:lnTo>
                <a:lnTo>
                  <a:pt x="6644271" y="6869077"/>
                </a:lnTo>
                <a:lnTo>
                  <a:pt x="0" y="6869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3089274"/>
            <a:ext cx="10264786" cy="5549901"/>
          </a:xfrm>
          <a:prstGeom prst="rect">
            <a:avLst/>
          </a:prstGeom>
        </p:spPr>
        <p:txBody>
          <a:bodyPr anchor="t" rtlCol="false" tIns="0" lIns="0" bIns="0" rIns="0">
            <a:spAutoFit/>
          </a:bodyPr>
          <a:lstStyle/>
          <a:p>
            <a:pPr algn="l" marL="755646" indent="-377823" lvl="1">
              <a:lnSpc>
                <a:spcPts val="4899"/>
              </a:lnSpc>
              <a:buFont typeface="Arial"/>
              <a:buChar char="•"/>
            </a:pPr>
            <a:r>
              <a:rPr lang="en-US" sz="3499">
                <a:solidFill>
                  <a:srgbClr val="2B4B82"/>
                </a:solidFill>
                <a:latin typeface="Josefin Sans"/>
                <a:ea typeface="Josefin Sans"/>
                <a:cs typeface="Josefin Sans"/>
                <a:sym typeface="Josefin Sans"/>
              </a:rPr>
              <a:t>Mô hình do OpenAI phát triển, sử dụng phương pháp </a:t>
            </a:r>
            <a:r>
              <a:rPr lang="en-US" sz="3499" i="true">
                <a:solidFill>
                  <a:srgbClr val="2B4B82"/>
                </a:solidFill>
                <a:latin typeface="Josefin Sans Italics"/>
                <a:ea typeface="Josefin Sans Italics"/>
                <a:cs typeface="Josefin Sans Italics"/>
                <a:sym typeface="Josefin Sans Italics"/>
              </a:rPr>
              <a:t>học tương phản (contrastive learning)</a:t>
            </a:r>
            <a:r>
              <a:rPr lang="en-US" sz="3499">
                <a:solidFill>
                  <a:srgbClr val="2B4B82"/>
                </a:solidFill>
                <a:latin typeface="Josefin Sans"/>
                <a:ea typeface="Josefin Sans"/>
                <a:cs typeface="Josefin Sans"/>
                <a:sym typeface="Josefin Sans"/>
              </a:rPr>
              <a:t> để ánh xạ văn bản và hình ảnh vào cùng một không gian ngữ nghĩa.</a:t>
            </a:r>
          </a:p>
          <a:p>
            <a:pPr algn="l">
              <a:lnSpc>
                <a:spcPts val="4899"/>
              </a:lnSpc>
            </a:pPr>
          </a:p>
          <a:p>
            <a:pPr algn="l" marL="755646" indent="-377823" lvl="1">
              <a:lnSpc>
                <a:spcPts val="4899"/>
              </a:lnSpc>
              <a:buFont typeface="Arial"/>
              <a:buChar char="•"/>
            </a:pPr>
            <a:r>
              <a:rPr lang="en-US" sz="3499">
                <a:solidFill>
                  <a:srgbClr val="2B4B82"/>
                </a:solidFill>
                <a:latin typeface="Josefin Sans"/>
                <a:ea typeface="Josefin Sans"/>
                <a:cs typeface="Josefin Sans"/>
                <a:sym typeface="Josefin Sans"/>
              </a:rPr>
              <a:t>Mục tiêu: Liên kết mô tả văn bản với hình ảnh tương ứng, tối đa hóa sự tương đồng (similarity) giữa các cặp (văn bản, hình ảnh) đúng và giảm sự tương đồng giữa các cặp sai.</a:t>
            </a:r>
          </a:p>
        </p:txBody>
      </p:sp>
      <p:sp>
        <p:nvSpPr>
          <p:cNvPr name="TextBox 5" id="5"/>
          <p:cNvSpPr txBox="true"/>
          <p:nvPr/>
        </p:nvSpPr>
        <p:spPr>
          <a:xfrm rot="0">
            <a:off x="0" y="9398356"/>
            <a:ext cx="888255" cy="880110"/>
          </a:xfrm>
          <a:prstGeom prst="rect">
            <a:avLst/>
          </a:prstGeom>
        </p:spPr>
        <p:txBody>
          <a:bodyPr anchor="t" rtlCol="false" tIns="0" lIns="0" bIns="0" rIns="0">
            <a:spAutoFit/>
          </a:bodyPr>
          <a:lstStyle/>
          <a:p>
            <a:pPr algn="ctr">
              <a:lnSpc>
                <a:spcPts val="6720"/>
              </a:lnSpc>
            </a:pPr>
            <a:r>
              <a:rPr lang="en-US" sz="6000" b="true">
                <a:solidFill>
                  <a:srgbClr val="00BF63"/>
                </a:solidFill>
                <a:latin typeface="Josefin Sans Bold"/>
                <a:ea typeface="Josefin Sans Bold"/>
                <a:cs typeface="Josefin Sans Bold"/>
                <a:sym typeface="Josefin Sans Bold"/>
              </a:rPr>
              <a:t>8</a:t>
            </a:r>
          </a:p>
        </p:txBody>
      </p:sp>
      <p:sp>
        <p:nvSpPr>
          <p:cNvPr name="TextBox 6" id="6"/>
          <p:cNvSpPr txBox="true"/>
          <p:nvPr/>
        </p:nvSpPr>
        <p:spPr>
          <a:xfrm rot="0">
            <a:off x="3910444" y="1882154"/>
            <a:ext cx="7383042" cy="377825"/>
          </a:xfrm>
          <a:prstGeom prst="rect">
            <a:avLst/>
          </a:prstGeom>
        </p:spPr>
        <p:txBody>
          <a:bodyPr anchor="t" rtlCol="false" tIns="0" lIns="0" bIns="0" rIns="0">
            <a:spAutoFit/>
          </a:bodyPr>
          <a:lstStyle/>
          <a:p>
            <a:pPr algn="l">
              <a:lnSpc>
                <a:spcPts val="2755"/>
              </a:lnSpc>
            </a:pPr>
            <a:r>
              <a:rPr lang="en-US" sz="2900" spc="-29">
                <a:solidFill>
                  <a:srgbClr val="2B4B82"/>
                </a:solidFill>
                <a:latin typeface="Josefin Sans"/>
                <a:ea typeface="Josefin Sans"/>
                <a:cs typeface="Josefin Sans"/>
                <a:sym typeface="Josefin Sans"/>
              </a:rPr>
              <a:t>(Contrastive Language–Image Pretraining)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348462" y="289896"/>
            <a:ext cx="7079577" cy="990600"/>
          </a:xfrm>
          <a:prstGeom prst="rect">
            <a:avLst/>
          </a:prstGeom>
        </p:spPr>
        <p:txBody>
          <a:bodyPr anchor="t" rtlCol="false" tIns="0" lIns="0" bIns="0" rIns="0">
            <a:spAutoFit/>
          </a:bodyPr>
          <a:lstStyle/>
          <a:p>
            <a:pPr algn="l">
              <a:lnSpc>
                <a:spcPts val="7680"/>
              </a:lnSpc>
            </a:pPr>
            <a:r>
              <a:rPr lang="en-US" sz="6400" b="true">
                <a:solidFill>
                  <a:srgbClr val="94DDDE"/>
                </a:solidFill>
                <a:latin typeface="Josefin Sans Bold"/>
                <a:ea typeface="Josefin Sans Bold"/>
                <a:cs typeface="Josefin Sans Bold"/>
                <a:sym typeface="Josefin Sans Bold"/>
              </a:rPr>
              <a:t>KIẾN TRÚC</a:t>
            </a:r>
          </a:p>
        </p:txBody>
      </p:sp>
      <p:grpSp>
        <p:nvGrpSpPr>
          <p:cNvPr name="Group 3" id="3"/>
          <p:cNvGrpSpPr/>
          <p:nvPr/>
        </p:nvGrpSpPr>
        <p:grpSpPr>
          <a:xfrm rot="0">
            <a:off x="8351416" y="647233"/>
            <a:ext cx="8570170" cy="2724052"/>
            <a:chOff x="0" y="0"/>
            <a:chExt cx="11426894" cy="3632069"/>
          </a:xfrm>
        </p:grpSpPr>
        <p:sp>
          <p:nvSpPr>
            <p:cNvPr name="TextBox 4" id="4"/>
            <p:cNvSpPr txBox="true"/>
            <p:nvPr/>
          </p:nvSpPr>
          <p:spPr>
            <a:xfrm rot="0">
              <a:off x="0" y="-57150"/>
              <a:ext cx="11426894" cy="622723"/>
            </a:xfrm>
            <a:prstGeom prst="rect">
              <a:avLst/>
            </a:prstGeom>
          </p:spPr>
          <p:txBody>
            <a:bodyPr anchor="t" rtlCol="false" tIns="0" lIns="0" bIns="0" rIns="0">
              <a:spAutoFit/>
            </a:bodyPr>
            <a:lstStyle/>
            <a:p>
              <a:pPr algn="l">
                <a:lnSpc>
                  <a:spcPts val="3919"/>
                </a:lnSpc>
              </a:pPr>
              <a:r>
                <a:rPr lang="en-US" b="true" sz="2800">
                  <a:solidFill>
                    <a:srgbClr val="94DDDE"/>
                  </a:solidFill>
                  <a:latin typeface="Josefin Sans Bold"/>
                  <a:ea typeface="Josefin Sans Bold"/>
                  <a:cs typeface="Josefin Sans Bold"/>
                  <a:sym typeface="Josefin Sans Bold"/>
                </a:rPr>
                <a:t>1. ENCODERS</a:t>
              </a:r>
            </a:p>
          </p:txBody>
        </p:sp>
        <p:sp>
          <p:nvSpPr>
            <p:cNvPr name="TextBox 5" id="5"/>
            <p:cNvSpPr txBox="true"/>
            <p:nvPr/>
          </p:nvSpPr>
          <p:spPr>
            <a:xfrm rot="0">
              <a:off x="0" y="872995"/>
              <a:ext cx="11426894" cy="277939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EFEFE"/>
                  </a:solidFill>
                  <a:latin typeface="Josefin Sans"/>
                  <a:ea typeface="Josefin Sans"/>
                  <a:cs typeface="Josefin Sans"/>
                  <a:sym typeface="Josefin Sans"/>
                </a:rPr>
                <a:t>TEXT ENCODER</a:t>
              </a:r>
              <a:r>
                <a:rPr lang="en-US" sz="2400">
                  <a:solidFill>
                    <a:srgbClr val="FEFEFE"/>
                  </a:solidFill>
                  <a:latin typeface="Josefin Sans"/>
                  <a:ea typeface="Josefin Sans"/>
                  <a:cs typeface="Josefin Sans"/>
                  <a:sym typeface="Josefin Sans"/>
                </a:rPr>
                <a:t>: Sử dụng Transformer (tương tự GPT/BERT) biến câu văn bản thành vector ngữ nghĩa.</a:t>
              </a:r>
            </a:p>
            <a:p>
              <a:pPr algn="l" marL="518160" indent="-259080" lvl="1">
                <a:lnSpc>
                  <a:spcPts val="3359"/>
                </a:lnSpc>
                <a:buFont typeface="Arial"/>
                <a:buChar char="•"/>
              </a:pPr>
              <a:r>
                <a:rPr lang="en-US" sz="2400">
                  <a:solidFill>
                    <a:srgbClr val="FEFEFE"/>
                  </a:solidFill>
                  <a:latin typeface="Josefin Sans"/>
                  <a:ea typeface="Josefin Sans"/>
                  <a:cs typeface="Josefin Sans"/>
                  <a:sym typeface="Josefin Sans"/>
                </a:rPr>
                <a:t>IMAGE ENCODER</a:t>
              </a:r>
              <a:r>
                <a:rPr lang="en-US" sz="2400">
                  <a:solidFill>
                    <a:srgbClr val="FEFEFE"/>
                  </a:solidFill>
                  <a:latin typeface="Josefin Sans"/>
                  <a:ea typeface="Josefin Sans"/>
                  <a:cs typeface="Josefin Sans"/>
                  <a:sym typeface="Josefin Sans"/>
                </a:rPr>
                <a:t>: Sử dụng ResNet hoặc Vision Transformer (ViT) biến hình ảnh thành vector ngữ nghĩa.</a:t>
              </a:r>
            </a:p>
            <a:p>
              <a:pPr algn="l">
                <a:lnSpc>
                  <a:spcPts val="3359"/>
                </a:lnSpc>
              </a:pPr>
            </a:p>
          </p:txBody>
        </p:sp>
      </p:grpSp>
      <p:grpSp>
        <p:nvGrpSpPr>
          <p:cNvPr name="Group 6" id="6"/>
          <p:cNvGrpSpPr/>
          <p:nvPr/>
        </p:nvGrpSpPr>
        <p:grpSpPr>
          <a:xfrm rot="0">
            <a:off x="8351416" y="3790385"/>
            <a:ext cx="8570170" cy="3138072"/>
            <a:chOff x="0" y="0"/>
            <a:chExt cx="11426894" cy="4184096"/>
          </a:xfrm>
        </p:grpSpPr>
        <p:sp>
          <p:nvSpPr>
            <p:cNvPr name="TextBox 7" id="7"/>
            <p:cNvSpPr txBox="true"/>
            <p:nvPr/>
          </p:nvSpPr>
          <p:spPr>
            <a:xfrm rot="0">
              <a:off x="0" y="-57150"/>
              <a:ext cx="11426894" cy="622723"/>
            </a:xfrm>
            <a:prstGeom prst="rect">
              <a:avLst/>
            </a:prstGeom>
          </p:spPr>
          <p:txBody>
            <a:bodyPr anchor="t" rtlCol="false" tIns="0" lIns="0" bIns="0" rIns="0">
              <a:spAutoFit/>
            </a:bodyPr>
            <a:lstStyle/>
            <a:p>
              <a:pPr algn="l">
                <a:lnSpc>
                  <a:spcPts val="3919"/>
                </a:lnSpc>
              </a:pPr>
              <a:r>
                <a:rPr lang="en-US" b="true" sz="2800">
                  <a:solidFill>
                    <a:srgbClr val="94DDDE"/>
                  </a:solidFill>
                  <a:latin typeface="Josefin Sans Bold"/>
                  <a:ea typeface="Josefin Sans Bold"/>
                  <a:cs typeface="Josefin Sans Bold"/>
                  <a:sym typeface="Josefin Sans Bold"/>
                </a:rPr>
                <a:t>2. KHÔNG GIAN CHUNG</a:t>
              </a:r>
            </a:p>
          </p:txBody>
        </p:sp>
        <p:sp>
          <p:nvSpPr>
            <p:cNvPr name="TextBox 8" id="8"/>
            <p:cNvSpPr txBox="true"/>
            <p:nvPr/>
          </p:nvSpPr>
          <p:spPr>
            <a:xfrm rot="0">
              <a:off x="0" y="876381"/>
              <a:ext cx="11426894" cy="333819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EFEFE"/>
                  </a:solidFill>
                  <a:latin typeface="Josefin Sans"/>
                  <a:ea typeface="Josefin Sans"/>
                  <a:cs typeface="Josefin Sans"/>
                  <a:sym typeface="Josefin Sans"/>
                </a:rPr>
                <a:t>Văn bản và hình</a:t>
              </a:r>
              <a:r>
                <a:rPr lang="en-US" sz="2400">
                  <a:solidFill>
                    <a:srgbClr val="FEFEFE"/>
                  </a:solidFill>
                  <a:latin typeface="Josefin Sans"/>
                  <a:ea typeface="Josefin Sans"/>
                  <a:cs typeface="Josefin Sans"/>
                  <a:sym typeface="Josefin Sans"/>
                </a:rPr>
                <a:t> ảnh sau khi được mã hóa sẽ được ánh xạ vào cùng một không gian vector.</a:t>
              </a:r>
            </a:p>
            <a:p>
              <a:pPr algn="l" marL="518160" indent="-259080" lvl="1">
                <a:lnSpc>
                  <a:spcPts val="3359"/>
                </a:lnSpc>
                <a:buFont typeface="Arial"/>
                <a:buChar char="•"/>
              </a:pPr>
              <a:r>
                <a:rPr lang="en-US" sz="2400">
                  <a:solidFill>
                    <a:srgbClr val="FEFEFE"/>
                  </a:solidFill>
                  <a:latin typeface="Josefin Sans"/>
                  <a:ea typeface="Josefin Sans"/>
                  <a:cs typeface="Josefin Sans"/>
                  <a:sym typeface="Josefin Sans"/>
                </a:rPr>
                <a:t>Trong không gian này, các cặp văn bản-hình ảnh liên quan sẽ có độ tương đồng (similarity) cao hơn so với các cặp không liên quan.</a:t>
              </a:r>
            </a:p>
            <a:p>
              <a:pPr algn="l">
                <a:lnSpc>
                  <a:spcPts val="3359"/>
                </a:lnSpc>
              </a:pPr>
            </a:p>
          </p:txBody>
        </p:sp>
      </p:grpSp>
      <p:grpSp>
        <p:nvGrpSpPr>
          <p:cNvPr name="Group 9" id="9"/>
          <p:cNvGrpSpPr/>
          <p:nvPr/>
        </p:nvGrpSpPr>
        <p:grpSpPr>
          <a:xfrm rot="0">
            <a:off x="8351416" y="7481389"/>
            <a:ext cx="8570170" cy="1888392"/>
            <a:chOff x="0" y="0"/>
            <a:chExt cx="11426894" cy="2517856"/>
          </a:xfrm>
        </p:grpSpPr>
        <p:sp>
          <p:nvSpPr>
            <p:cNvPr name="TextBox 10" id="10"/>
            <p:cNvSpPr txBox="true"/>
            <p:nvPr/>
          </p:nvSpPr>
          <p:spPr>
            <a:xfrm rot="0">
              <a:off x="0" y="-57150"/>
              <a:ext cx="11426894" cy="622723"/>
            </a:xfrm>
            <a:prstGeom prst="rect">
              <a:avLst/>
            </a:prstGeom>
          </p:spPr>
          <p:txBody>
            <a:bodyPr anchor="t" rtlCol="false" tIns="0" lIns="0" bIns="0" rIns="0">
              <a:spAutoFit/>
            </a:bodyPr>
            <a:lstStyle/>
            <a:p>
              <a:pPr algn="l">
                <a:lnSpc>
                  <a:spcPts val="3919"/>
                </a:lnSpc>
              </a:pPr>
              <a:r>
                <a:rPr lang="en-US" b="true" sz="2800">
                  <a:solidFill>
                    <a:srgbClr val="94DDDE"/>
                  </a:solidFill>
                  <a:latin typeface="Josefin Sans Bold"/>
                  <a:ea typeface="Josefin Sans Bold"/>
                  <a:cs typeface="Josefin Sans Bold"/>
                  <a:sym typeface="Josefin Sans Bold"/>
                </a:rPr>
                <a:t>3. LOSS FUNCTION</a:t>
              </a:r>
            </a:p>
          </p:txBody>
        </p:sp>
        <p:sp>
          <p:nvSpPr>
            <p:cNvPr name="TextBox 11" id="11"/>
            <p:cNvSpPr txBox="true"/>
            <p:nvPr/>
          </p:nvSpPr>
          <p:spPr>
            <a:xfrm rot="0">
              <a:off x="0" y="876381"/>
              <a:ext cx="11426894" cy="166179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EFEFE"/>
                  </a:solidFill>
                  <a:latin typeface="Josefin Sans"/>
                  <a:ea typeface="Josefin Sans"/>
                  <a:cs typeface="Josefin Sans"/>
                  <a:sym typeface="Josefin Sans"/>
                </a:rPr>
                <a:t>Contrastive Loss: kéo các vector của cặp đúng (positive pair) lại gần nhau và đẩy các vector của cặp sai (negative pair) ra xa.</a:t>
              </a:r>
            </a:p>
          </p:txBody>
        </p:sp>
      </p:grpSp>
      <p:sp>
        <p:nvSpPr>
          <p:cNvPr name="TextBox 12" id="12"/>
          <p:cNvSpPr txBox="true"/>
          <p:nvPr/>
        </p:nvSpPr>
        <p:spPr>
          <a:xfrm rot="0">
            <a:off x="0" y="9398356"/>
            <a:ext cx="888255" cy="880110"/>
          </a:xfrm>
          <a:prstGeom prst="rect">
            <a:avLst/>
          </a:prstGeom>
        </p:spPr>
        <p:txBody>
          <a:bodyPr anchor="t" rtlCol="false" tIns="0" lIns="0" bIns="0" rIns="0">
            <a:spAutoFit/>
          </a:bodyPr>
          <a:lstStyle/>
          <a:p>
            <a:pPr algn="ctr">
              <a:lnSpc>
                <a:spcPts val="6720"/>
              </a:lnSpc>
            </a:pPr>
            <a:r>
              <a:rPr lang="en-US" sz="6000" b="true">
                <a:solidFill>
                  <a:srgbClr val="00BF63"/>
                </a:solidFill>
                <a:latin typeface="Josefin Sans Bold"/>
                <a:ea typeface="Josefin Sans Bold"/>
                <a:cs typeface="Josefin Sans Bold"/>
                <a:sym typeface="Josefin Sans Bold"/>
              </a:rPr>
              <a:t>9</a:t>
            </a:r>
          </a:p>
        </p:txBody>
      </p:sp>
      <p:sp>
        <p:nvSpPr>
          <p:cNvPr name="Freeform 13" id="13"/>
          <p:cNvSpPr/>
          <p:nvPr/>
        </p:nvSpPr>
        <p:spPr>
          <a:xfrm flipH="false" flipV="false" rot="2853849">
            <a:off x="881213" y="3075778"/>
            <a:ext cx="7033117" cy="4283808"/>
          </a:xfrm>
          <a:custGeom>
            <a:avLst/>
            <a:gdLst/>
            <a:ahLst/>
            <a:cxnLst/>
            <a:rect r="r" b="b" t="t" l="l"/>
            <a:pathLst>
              <a:path h="4283808" w="7033117">
                <a:moveTo>
                  <a:pt x="0" y="0"/>
                </a:moveTo>
                <a:lnTo>
                  <a:pt x="7033117" y="0"/>
                </a:lnTo>
                <a:lnTo>
                  <a:pt x="7033117" y="4283808"/>
                </a:lnTo>
                <a:lnTo>
                  <a:pt x="0" y="42838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DAGa1JxK8jA</dc:identifier>
  <dcterms:modified xsi:type="dcterms:W3CDTF">2011-08-01T06:04:30Z</dcterms:modified>
  <cp:revision>1</cp:revision>
  <dc:title>Image Retrieval from Text</dc:title>
</cp:coreProperties>
</file>